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2026" r:id="rId2"/>
    <p:sldId id="12027" r:id="rId3"/>
    <p:sldId id="12028" r:id="rId4"/>
    <p:sldId id="12029" r:id="rId5"/>
    <p:sldId id="12030" r:id="rId6"/>
    <p:sldId id="12031" r:id="rId7"/>
    <p:sldId id="12032" r:id="rId8"/>
    <p:sldId id="12033" r:id="rId9"/>
    <p:sldId id="12034" r:id="rId10"/>
    <p:sldId id="12035" r:id="rId11"/>
    <p:sldId id="12036" r:id="rId12"/>
    <p:sldId id="12037" r:id="rId13"/>
    <p:sldId id="12038" r:id="rId14"/>
    <p:sldId id="12039" r:id="rId15"/>
    <p:sldId id="12040" r:id="rId16"/>
    <p:sldId id="12041" r:id="rId17"/>
    <p:sldId id="12042" r:id="rId18"/>
    <p:sldId id="12043" r:id="rId19"/>
    <p:sldId id="12044" r:id="rId20"/>
    <p:sldId id="12045" r:id="rId21"/>
    <p:sldId id="12046" r:id="rId22"/>
    <p:sldId id="12047" r:id="rId23"/>
    <p:sldId id="12048" r:id="rId24"/>
    <p:sldId id="12049" r:id="rId25"/>
    <p:sldId id="12050" r:id="rId26"/>
    <p:sldId id="12051" r:id="rId27"/>
    <p:sldId id="12052" r:id="rId28"/>
    <p:sldId id="12053" r:id="rId29"/>
    <p:sldId id="12054" r:id="rId30"/>
    <p:sldId id="3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1:14.08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1,'4'0,"5"0,6 0,4 0,3 0,6 0,2 4,0 1,0 0,-2-1,-1-1,-2-1,-4-1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39.9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0,'656'0,"-635"0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45.8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1,'4'0,"5"0,6 0,4 0,3 0,2 0,1 0,0 0,0 0,0 0,0 0,-4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47.23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0,'4'0,"6"0,9 0,5 0,3 0,1 4,0 1,-1 0,-1-1,0-1,-1-1,-1-1,0-1,-4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48.5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41,'8'-4,"7"-2,9 1,5 1,1 1,0 1,-1-4,-1 0,-6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50.07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1,'309'24,"-142"-6,-159-17,643 61,-628-60,8 1,0 2,0 0,55 19,-66-15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30T15:13:52.21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1903 4,'-931'0,"914"1,1 1,-1 1,1 0,-1 1,1 1,0 0,1 2,-1-1,1 2,1 0,-1 1,1 0,1 1,-23 22,34-30,-1-1,1 1,0 0,0 0,1-1,-1 1,0 1,1-1,-1 0,1 0,-1 0,1 1,0-1,0 1,0-1,0 1,1-1,-1 1,1 0,0-1,-1 1,1-1,0 1,1 0,-1-1,0 1,2 4,0-3,0 0,1 0,-1-1,1 1,0-1,0 1,0-1,0 0,1 0,-1-1,1 1,-1-1,1 0,0 0,7 3,76 28,2-3,175 34,-201-50,-32-6,1-2,60 5,-30-9,1 2,77 16,-48-6,2-4,0-4,122-8,-63 0,-8 2,247-32,-13-19,-376 50,1 1,-1 0,0-1,1 0,-1 0,0 0,0 0,0-1,0 1,0-1,0 0,0 0,0 0,-1 0,1 0,-1 0,1-1,-1 1,0-1,0 0,3-5,-4 6,-1-1,1 1,-1-1,1 1,-1 0,0-1,0 1,0-1,0 1,0-1,-1 1,1-1,-1 1,0 0,1-1,-1 1,0 0,0 0,-1-1,1 1,0 0,-1 0,1 0,-1 1,0-1,1 0,-1 0,0 1,0 0,-4-3,-22-12,0 0,-1 2,-1 2,0 0,-1 2,-41-8,-12-5,36 11,-2 2,-62-4,-41-8,24-9,82 18,-1 1,0 3,-1 2,-58-2,-280 25,-63-1,428-13,0 0,0 1,-35 10,11-2,14-3,-1 2,2 1,-1 1,2 2,0 2,0 0,2 2,-32 25,-80 49,-47 37,163-110,0 2,2 0,0 2,2 0,-23 34,-22 27,45-61,1 1,-28 47,-45 75,61-89,-40 103,69-154,-1 0,1 0,1 0,-1 1,1-1,0 0,0 1,1-1,0 1,0-1,1 1,0-1,0 1,0-1,1 1,0-1,0 0,0 0,4 6,-1-5,0 0,0 0,1 0,0-1,0 1,0-2,1 1,0-1,0 0,0 0,1-1,0 0,14 6,18 2,1-1,1-1,0-3,44 2,-71-7,295 5,-197-9,-102 1,1 0,0-1,-1 0,1-1,-1 0,17-8,44-11,36 6,192-4,-264 18,0-1,68-17,-63 11,72-6,92 13,-116 3,167-18,-217 12,30-6,-53 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11.80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0 121,'0'-1,"1"0,-1 0,0 0,1 0,-1 0,1 0,-1 1,1-1,0 0,-1 0,1 0,0 1,0-1,-1 0,1 1,0-1,0 0,0 1,0-1,0 1,0 0,0-1,0 1,0 0,1-1,34-7,-22 6,66-17,139-15,84 16,-200 7,-80 7,1 1,-1 1,1 0,-1 2,1 1,38 7,99 17,-90-16,2-3,-53-6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1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1,'4'1,"-1"0,0 0,1 0,-1 1,0 0,0-1,0 1,4 4,22 11,2-10,0-1,1-2,0-1,-1-1,52-5,-38 2,86 7,-41 11,-48-8,54 5,-76-14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17.54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24,'46'-2,"47"-8,-65 6,0 0,0 2,1 1,-1 1,52 7,-5 4,-1-4,1-3,93-7,-44 1,-48 0,89 4,-128 7,-22-4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19.4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9,'4'0,"6"0,5 0,3 0,4 0,2 0,1 0,0 0,1 0,-6-4,-5-1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22.3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51,'0'-4,"4"-2,2-3,3-1,5 2,4 2,3 2,2 2,-3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33.2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1,'149'1,"239"35,-166-5,-195-27,0-1,0-1,0-1,0-1,0-2,0-1,32-7,-44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34.8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54,'1'-2,"-1"0,1 1,0-1,-1 0,1 1,0-1,0 1,0-1,0 1,0 0,1-1,-1 1,0 0,0 0,1 0,-1 0,1 0,-1 0,1 0,-1 1,1-1,2 0,38-13,-5 9,1 1,0 2,0 2,51 6,-25 8,-47-10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1T11:58:38.7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76,'1'-1,"-1"0,1 0,0 0,-1-1,1 1,0 0,0 0,0 0,0 0,0 1,0-1,0 0,0 0,0 0,0 1,0-1,1 1,-1-1,0 1,0-1,2 1,35-12,-29 10,40-11,0 2,2 3,74-3,155 11,-119 3,-73-3,-66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C5D47-4023-45B0-9312-BB0D3E35FD8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8D4C1-8408-45F0-B9B3-C35BFCC9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0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90B6-B014-48A2-B92C-59A11B7128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90B6-B014-48A2-B92C-59A11B7128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90B6-B014-48A2-B92C-59A11B7128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are some of my selections favoring the PROA vs the PRAK?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PRAK was designed with an emphasis on a more compact footprint.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PROA will have more options and applied specials available.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some cases, the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PROA will be less expensive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especially if you are in the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upper box size and the PRAK is in the lower box size.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certain applications, the PROA model might be the better choice.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key is you can use both the PROA and PRAK Series to bid all jobs.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90B6-B014-48A2-B92C-59A11B7128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7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0CAB-526B-533D-6C96-265FE9B7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D3A5D-0F45-2A3E-14C1-A2687EC6C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870DE-7C48-C21F-0BE5-016E785F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3FD6-9A60-7597-EB25-82720F22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BA65C-97B5-4421-4CC2-B4B0B36A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8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CAF0-49E6-D52F-46CC-58FA986C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0805B-3AFD-DDF8-5837-E1FFE90B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31F14-6FB4-34F5-C9A4-EED7D086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0830A-217C-359C-4C51-59366FDC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87F28-0E02-9729-E9C5-E497CFFB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1DBF2-01A4-EBBB-D3F4-204CE481F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CDD9B-A3D9-5C1B-2333-3DD9DAA1F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9C092-582D-B198-4BF7-EC040688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3C7C8-9306-0080-31AF-DF2513E4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AF224-1B42-C799-41F4-2AB89BA5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A7B1C3-1C4D-C057-563D-9E3378EF8FBA}"/>
              </a:ext>
            </a:extLst>
          </p:cNvPr>
          <p:cNvSpPr/>
          <p:nvPr userDrawn="1"/>
        </p:nvSpPr>
        <p:spPr>
          <a:xfrm>
            <a:off x="-203200" y="-57150"/>
            <a:ext cx="8713457" cy="697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8F48865-905D-7C4C-FDDB-2D3A7689F929}"/>
              </a:ext>
            </a:extLst>
          </p:cNvPr>
          <p:cNvSpPr/>
          <p:nvPr userDrawn="1"/>
        </p:nvSpPr>
        <p:spPr>
          <a:xfrm rot="2981">
            <a:off x="383211" y="3722062"/>
            <a:ext cx="8127049" cy="2476"/>
          </a:xfrm>
          <a:prstGeom prst="line">
            <a:avLst/>
          </a:prstGeom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E7E30594-DF3D-C289-EA4D-63E25D675626}"/>
              </a:ext>
            </a:extLst>
          </p:cNvPr>
          <p:cNvGrpSpPr/>
          <p:nvPr userDrawn="1"/>
        </p:nvGrpSpPr>
        <p:grpSpPr>
          <a:xfrm>
            <a:off x="8463831" y="-57150"/>
            <a:ext cx="3992526" cy="6972300"/>
            <a:chOff x="2277951" y="2339473"/>
            <a:chExt cx="5323368" cy="9296400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0305475D-7392-6FD6-581D-CABB9CE6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547" r="47372"/>
            <a:stretch>
              <a:fillRect/>
            </a:stretch>
          </p:blipFill>
          <p:spPr>
            <a:xfrm>
              <a:off x="2277951" y="2339473"/>
              <a:ext cx="5323368" cy="9296400"/>
            </a:xfrm>
            <a:prstGeom prst="rect">
              <a:avLst/>
            </a:prstGeom>
          </p:spPr>
        </p:pic>
      </p:grp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5BBFCB4E-FF1E-8109-D014-BC34FEB5E3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2" y="394478"/>
            <a:ext cx="3377191" cy="55168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FAE5575-1154-6B04-16DA-2D95FF7DB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1" y="2766218"/>
            <a:ext cx="7742217" cy="904701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9FC7742-22CC-6C12-E57E-9D46262D5B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3211" y="3955367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EFA1F9F-CA00-0FD4-BF27-61480DBF30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83211" y="5247619"/>
            <a:ext cx="7742217" cy="108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Optional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34007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67F5A-1A31-C57C-8D84-52D46210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37C9BD-EDDB-4B37-D717-948C1C79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1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588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A7AFC87-5A3A-2AB0-766B-8D042CB36B20}"/>
              </a:ext>
            </a:extLst>
          </p:cNvPr>
          <p:cNvGrpSpPr/>
          <p:nvPr userDrawn="1"/>
        </p:nvGrpSpPr>
        <p:grpSpPr>
          <a:xfrm>
            <a:off x="0" y="-177145"/>
            <a:ext cx="12265209" cy="6273145"/>
            <a:chOff x="0" y="55940"/>
            <a:chExt cx="24396700" cy="958107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E272101-BEF4-ED1A-6533-6B8CA744D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" t="32453" r="-597" b="15184"/>
            <a:stretch/>
          </p:blipFill>
          <p:spPr>
            <a:xfrm>
              <a:off x="0" y="55940"/>
              <a:ext cx="24396700" cy="9581071"/>
            </a:xfrm>
            <a:prstGeom prst="rect">
              <a:avLst/>
            </a:prstGeom>
          </p:spPr>
        </p:pic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714C495-58EB-5D92-B814-CCC2064856B3}"/>
              </a:ext>
            </a:extLst>
          </p:cNvPr>
          <p:cNvGrpSpPr/>
          <p:nvPr userDrawn="1"/>
        </p:nvGrpSpPr>
        <p:grpSpPr>
          <a:xfrm>
            <a:off x="2079090" y="1653748"/>
            <a:ext cx="8275402" cy="2392472"/>
            <a:chOff x="0" y="0"/>
            <a:chExt cx="4271416" cy="956945"/>
          </a:xfrm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44445F-4B30-B936-89FD-2079430BC7C7}"/>
                </a:ext>
              </a:extLst>
            </p:cNvPr>
            <p:cNvSpPr/>
            <p:nvPr/>
          </p:nvSpPr>
          <p:spPr>
            <a:xfrm>
              <a:off x="0" y="0"/>
              <a:ext cx="4271416" cy="956945"/>
            </a:xfrm>
            <a:custGeom>
              <a:avLst/>
              <a:gdLst/>
              <a:ahLst/>
              <a:cxnLst/>
              <a:rect l="l" t="t" r="r" b="b"/>
              <a:pathLst>
                <a:path w="4271416" h="956945">
                  <a:moveTo>
                    <a:pt x="0" y="0"/>
                  </a:moveTo>
                  <a:lnTo>
                    <a:pt x="4271416" y="0"/>
                  </a:lnTo>
                  <a:lnTo>
                    <a:pt x="4271416" y="956945"/>
                  </a:lnTo>
                  <a:lnTo>
                    <a:pt x="0" y="9569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80000"/>
              </a:schemeClr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EC19D4C-9485-A4CD-DC9B-231A8F122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3845" y="1924981"/>
            <a:ext cx="7742217" cy="2121239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rgbClr val="006649"/>
                </a:solidFill>
                <a:latin typeface="Rif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TITLE HERE  </a:t>
            </a:r>
          </a:p>
        </p:txBody>
      </p:sp>
    </p:spTree>
    <p:extLst>
      <p:ext uri="{BB962C8B-B14F-4D97-AF65-F5344CB8AC3E}">
        <p14:creationId xmlns:p14="http://schemas.microsoft.com/office/powerpoint/2010/main" val="160061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B3C6-29A1-A288-CB68-1EEFD959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F99FF-9F84-7C7B-F397-83FC0FF9B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756F5-7D53-36C4-E1D0-BEE59F8F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1A8D-4CCC-AD2B-E8FC-6D1D3644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B92C2-7BE2-77D2-4421-21E1AA58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250D-31B1-CD88-C8E2-336B6B56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3FC05-33A0-7B6A-E7AF-433E1FFA8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22499-81FB-3C55-FE82-1F8713A6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6123-3F17-4950-B48D-B9970127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711FE-29BE-B098-EAE8-586C63A0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0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5249-E850-1AF0-BAC7-A859139C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199D-784F-2222-9057-343E184319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98CE1-7BDB-D7A3-7684-86BA1191D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AA930-68B3-733E-E681-6BC78705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2857A-192B-DFB5-0558-B97F6D7A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6419E-4A52-743F-2C17-3E86F049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C455-2C1C-F656-118A-607535E1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F5A04-D4D2-A041-C884-CB9F06F74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E8A83-6F8C-5821-E90E-ECA898226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E9515-3432-BFE1-7DDF-2370D0933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F1737-8D59-E441-A3DA-560A02CE1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6FDD8-95F9-7A57-2237-46EB7EF3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44C76-3BE4-94DE-983F-FC7D3365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7BCE02-E829-3360-BB01-98062B7F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0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1405-0BB3-413B-1B57-6171F1AC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6D9E5-28C7-B0B0-19CB-F07F4575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72473-70CC-1961-A58A-C921FEB6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17868-53BD-EE59-D9F3-1949DFBA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10FD8-399E-2E1A-6966-9E56DE29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E0FF7-15AE-0046-1739-4F4915A53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1CD3E-6690-B1E6-2DBC-DC1D8085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9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9E37-2C53-EB9E-77C2-343DC981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16E24-3DC8-EBD0-D228-53C60134A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D4BE9-3782-4765-9D64-934CB966F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29E70-FF9A-81C8-87FD-7127FC0F6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64E62-1687-7462-B883-FD3E953BD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08F42-BF1F-9829-4CD1-B5C0B06E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1961D-A52E-4E4A-E3A6-459CFFDA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A87FE7-D5BA-FF55-4817-9383010F3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EC34A-43D2-DB77-F299-B97154A4B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DB0E4-F0DD-579E-FB0A-211EFF69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249B5-B618-4718-89A4-997A2359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8B25C-9134-33C1-9073-E105789C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6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DA518-7532-67EC-6754-EE6D00F8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DECC7-FF50-E97F-D6B9-B20D9D0E5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7892-BF18-BC3E-FBC9-AF7BE8C74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7EA4-4599-4CE3-8C3D-B59F360BE24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67FA2-50E8-EEC3-A4CB-2993DEADB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93F03-1F39-E005-CBBC-32109554F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54C62-5053-4AF3-9378-5D5BB0F72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7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customXml" Target="../ink/ink5.xml"/><Relationship Id="rId18" Type="http://schemas.openxmlformats.org/officeDocument/2006/relationships/image" Target="../media/image191.png"/><Relationship Id="rId26" Type="http://schemas.openxmlformats.org/officeDocument/2006/relationships/image" Target="../media/image195.png"/><Relationship Id="rId3" Type="http://schemas.openxmlformats.org/officeDocument/2006/relationships/image" Target="../media/image25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88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24.png"/><Relationship Id="rId16" Type="http://schemas.openxmlformats.org/officeDocument/2006/relationships/image" Target="../media/image190.png"/><Relationship Id="rId20" Type="http://schemas.openxmlformats.org/officeDocument/2006/relationships/image" Target="../media/image192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11" Type="http://schemas.openxmlformats.org/officeDocument/2006/relationships/customXml" Target="../ink/ink4.xml"/><Relationship Id="rId24" Type="http://schemas.openxmlformats.org/officeDocument/2006/relationships/image" Target="../media/image194.png"/><Relationship Id="rId32" Type="http://schemas.openxmlformats.org/officeDocument/2006/relationships/image" Target="../media/image198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96.png"/><Relationship Id="rId10" Type="http://schemas.openxmlformats.org/officeDocument/2006/relationships/image" Target="../media/image18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189.png"/><Relationship Id="rId22" Type="http://schemas.openxmlformats.org/officeDocument/2006/relationships/image" Target="../media/image193.png"/><Relationship Id="rId27" Type="http://schemas.openxmlformats.org/officeDocument/2006/relationships/customXml" Target="../ink/ink12.xml"/><Relationship Id="rId30" Type="http://schemas.openxmlformats.org/officeDocument/2006/relationships/image" Target="../media/image19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3.png"/><Relationship Id="rId4" Type="http://schemas.openxmlformats.org/officeDocument/2006/relationships/customXml" Target="../ink/ink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0vYwz1fN3c4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4134-B63F-A5A9-DACE-AB540071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7C3A8-FBFC-CA7A-DE07-12C81810E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AK Series Product Training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630E6-9529-2688-E7F3-2FC2824511E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7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861109-885F-8F4F-48B0-FC9D36B988EC}"/>
              </a:ext>
            </a:extLst>
          </p:cNvPr>
          <p:cNvSpPr txBox="1">
            <a:spLocks/>
          </p:cNvSpPr>
          <p:nvPr/>
        </p:nvSpPr>
        <p:spPr>
          <a:xfrm>
            <a:off x="377859" y="260877"/>
            <a:ext cx="10515600" cy="594244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Energy Recovery Wheels, PREK &amp; PRRK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617725-EF9A-143F-4693-0C2C8C76CE1F}"/>
              </a:ext>
            </a:extLst>
          </p:cNvPr>
          <p:cNvSpPr txBox="1">
            <a:spLocks noChangeArrowheads="1"/>
          </p:cNvSpPr>
          <p:nvPr/>
        </p:nvSpPr>
        <p:spPr>
          <a:xfrm>
            <a:off x="2991302" y="1617362"/>
            <a:ext cx="6209395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Poylmer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wheel,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segmented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with silica gel desiccant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Option: Aluminum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substrate,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piece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3A  (angstrom) molecular sieve desiccant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Purge feature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Bearings L-10; 30 years maintenance free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 out cassette for ease of cleaning and maintenance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73B46-D83A-D615-C0D9-34FE274A7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r="24430"/>
          <a:stretch/>
        </p:blipFill>
        <p:spPr>
          <a:xfrm>
            <a:off x="377858" y="1180438"/>
            <a:ext cx="2613443" cy="3767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13566-5AB1-607D-7AE1-3E35DF14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92" y="5062647"/>
            <a:ext cx="1705213" cy="571580"/>
          </a:xfrm>
          <a:prstGeom prst="rect">
            <a:avLst/>
          </a:prstGeom>
        </p:spPr>
      </p:pic>
      <p:pic>
        <p:nvPicPr>
          <p:cNvPr id="8" name="Picture 7" descr="A black and white circular object&#10;&#10;Description automatically generated">
            <a:extLst>
              <a:ext uri="{FF2B5EF4-FFF2-40B4-BE49-F238E27FC236}">
                <a16:creationId xmlns:a16="http://schemas.microsoft.com/office/drawing/2014/main" id="{96B81E75-1475-CA1D-0064-BD908C2B4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39" y="947160"/>
            <a:ext cx="4000832" cy="40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2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99B32C-C2AD-66D4-0CDD-B4E1B1E72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" y="369252"/>
            <a:ext cx="10515600" cy="815975"/>
          </a:xfrm>
        </p:spPr>
        <p:txBody>
          <a:bodyPr/>
          <a:lstStyle/>
          <a:p>
            <a:r>
              <a:rPr lang="en-US" dirty="0"/>
              <a:t>EK and RK Series Unit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9B031EA-F655-5E83-ED64-9E248805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60" y="1636576"/>
            <a:ext cx="6073975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4BB4E5-B1FD-DD3D-8E58-EFCEA739E72A}"/>
              </a:ext>
            </a:extLst>
          </p:cNvPr>
          <p:cNvSpPr txBox="1"/>
          <p:nvPr/>
        </p:nvSpPr>
        <p:spPr>
          <a:xfrm>
            <a:off x="352350" y="1723300"/>
            <a:ext cx="6334124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45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5054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4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Option: Energy Wheel with Exhaust Fan: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5054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from 3 - 70 Ton cabinet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4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Exhaust fans located in ‘bump out’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45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45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LH and RH access w/ RH for ‘pull’ to remove enthalpy wheel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55575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3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D90990-7801-D983-B5F6-AE4A35A09A29}"/>
              </a:ext>
            </a:extLst>
          </p:cNvPr>
          <p:cNvSpPr txBox="1">
            <a:spLocks/>
          </p:cNvSpPr>
          <p:nvPr/>
        </p:nvSpPr>
        <p:spPr>
          <a:xfrm>
            <a:off x="426674" y="56130"/>
            <a:ext cx="10515600" cy="815975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 Series, EC Fan Motor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2BE45-6147-B8E7-D690-B6DF7F5F8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5" y="1257695"/>
            <a:ext cx="2691421" cy="3012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87BCC-1E9F-A03C-A4D5-5D077C11F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13" y="3171319"/>
            <a:ext cx="3542522" cy="2656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43B90-FC2A-5FC7-924D-D7DC1BFEB048}"/>
              </a:ext>
            </a:extLst>
          </p:cNvPr>
          <p:cNvSpPr txBox="1"/>
          <p:nvPr/>
        </p:nvSpPr>
        <p:spPr>
          <a:xfrm>
            <a:off x="3381375" y="1994704"/>
            <a:ext cx="457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575V not available,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Ziehl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Abegg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EBM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Papst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Rosenberg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your ACE selection for fan quantity and specification opportunity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3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CD03-D32C-09B6-A9BE-51215D750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PRAK Series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D9A1F45-7F41-D6E2-F9A6-C1FC142A7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48" y="-466725"/>
            <a:ext cx="7800694" cy="6240556"/>
          </a:xfrm>
        </p:spPr>
      </p:pic>
    </p:spTree>
    <p:extLst>
      <p:ext uri="{BB962C8B-B14F-4D97-AF65-F5344CB8AC3E}">
        <p14:creationId xmlns:p14="http://schemas.microsoft.com/office/powerpoint/2010/main" val="235699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8EAC6-76C7-FF9E-226D-45FE2729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50" y="664659"/>
            <a:ext cx="6826440" cy="5024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89828-0E4D-C608-16CF-973D854ECD2E}"/>
              </a:ext>
            </a:extLst>
          </p:cNvPr>
          <p:cNvSpPr txBox="1">
            <a:spLocks/>
          </p:cNvSpPr>
          <p:nvPr/>
        </p:nvSpPr>
        <p:spPr>
          <a:xfrm>
            <a:off x="4619625" y="-151316"/>
            <a:ext cx="10515600" cy="815975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D0ABFF-6970-339E-4011-AA54DACB5C85}"/>
              </a:ext>
            </a:extLst>
          </p:cNvPr>
          <p:cNvSpPr txBox="1">
            <a:spLocks/>
          </p:cNvSpPr>
          <p:nvPr/>
        </p:nvSpPr>
        <p:spPr>
          <a:xfrm>
            <a:off x="643110" y="-18201"/>
            <a:ext cx="10515600" cy="815975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PR_K, 3 - 10 Tons, S1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0E5B69-0905-A2F7-1336-63DE6B57F477}"/>
              </a:ext>
            </a:extLst>
          </p:cNvPr>
          <p:cNvSpPr/>
          <p:nvPr/>
        </p:nvSpPr>
        <p:spPr>
          <a:xfrm>
            <a:off x="4944581" y="3392261"/>
            <a:ext cx="486735" cy="23228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BE84A-928F-4424-6FB8-026A1736BEEB}"/>
              </a:ext>
            </a:extLst>
          </p:cNvPr>
          <p:cNvSpPr txBox="1"/>
          <p:nvPr/>
        </p:nvSpPr>
        <p:spPr>
          <a:xfrm>
            <a:off x="8159931" y="1837509"/>
            <a:ext cx="3788229" cy="3693319"/>
          </a:xfrm>
          <a:prstGeom prst="rect">
            <a:avLst/>
          </a:prstGeom>
          <a:noFill/>
          <a:ln>
            <a:solidFill>
              <a:srgbClr val="00664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string PR_K118S1 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Mitsubishi inverter compressor: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PRAK118S1 dx LAT high at 200cfm/ton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PRRK, PREK ‘manageable’ with lower EAT with the help mixed air or 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</a:t>
            </a:r>
            <a:r>
              <a:rPr lang="en-US" b="1" i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first cost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 PR_K120S3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0245-ECF0-6D75-7C1C-B313D083C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0518"/>
            <a:ext cx="8223682" cy="63031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44331-7D40-07CE-5AA2-2CF682C9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2" y="0"/>
            <a:ext cx="7939596" cy="6031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A7F22A-D952-E136-3B94-E384022D0206}"/>
              </a:ext>
            </a:extLst>
          </p:cNvPr>
          <p:cNvSpPr/>
          <p:nvPr/>
        </p:nvSpPr>
        <p:spPr>
          <a:xfrm>
            <a:off x="2769326" y="4563291"/>
            <a:ext cx="775063" cy="12104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9080A7-5D78-A7F6-523A-E34B2553378D}"/>
              </a:ext>
            </a:extLst>
          </p:cNvPr>
          <p:cNvSpPr txBox="1"/>
          <p:nvPr/>
        </p:nvSpPr>
        <p:spPr>
          <a:xfrm>
            <a:off x="8325394" y="1968137"/>
            <a:ext cx="3718560" cy="31393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Code string PR_K118S1 </a:t>
            </a:r>
          </a:p>
          <a:p>
            <a:endParaRPr lang="en-US" dirty="0"/>
          </a:p>
          <a:p>
            <a:r>
              <a:rPr lang="en-US" dirty="0"/>
              <a:t>150MBH Gas Heat: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output from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weather regions: ASHRAE zone 5,6,&amp;7 and Canada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Supplemental duct furnace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Is a </a:t>
            </a:r>
            <a:r>
              <a:rPr lang="en-US" b="1" i="1" u="sng" dirty="0"/>
              <a:t>lower first cost </a:t>
            </a:r>
            <a:r>
              <a:rPr lang="en-US" dirty="0"/>
              <a:t>than PR_K120S3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762632-9AD3-DD77-E928-BE2A8031B3C5}"/>
              </a:ext>
            </a:extLst>
          </p:cNvPr>
          <p:cNvSpPr txBox="1"/>
          <p:nvPr/>
        </p:nvSpPr>
        <p:spPr>
          <a:xfrm>
            <a:off x="6801073" y="663688"/>
            <a:ext cx="4424151" cy="369332"/>
          </a:xfrm>
          <a:prstGeom prst="rect">
            <a:avLst/>
          </a:prstGeom>
          <a:noFill/>
          <a:ln>
            <a:solidFill>
              <a:srgbClr val="00664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PRRK118S1, Base: $35000 ~ $3.5 k/ton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D2B05-E883-13F9-9B04-186614FD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107" y="3547832"/>
            <a:ext cx="5858693" cy="1162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B71243-3FA4-B5BC-5ACD-7D3347EDE415}"/>
              </a:ext>
            </a:extLst>
          </p:cNvPr>
          <p:cNvSpPr txBox="1"/>
          <p:nvPr/>
        </p:nvSpPr>
        <p:spPr>
          <a:xfrm>
            <a:off x="6893850" y="3079782"/>
            <a:ext cx="4089674" cy="369332"/>
          </a:xfrm>
          <a:prstGeom prst="rect">
            <a:avLst/>
          </a:prstGeom>
          <a:noFill/>
          <a:ln>
            <a:solidFill>
              <a:srgbClr val="00664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PRRK120S3, Base: $55,000K ~ $5.5 k/ton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6886A-CAE1-9685-82F3-115B37717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66" y="0"/>
            <a:ext cx="4254194" cy="5935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F8D045-F79A-1260-B315-BD9A44686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107" y="1138637"/>
            <a:ext cx="5725324" cy="10574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55AAD6-B511-1806-46DB-CD4F25ACCBE1}"/>
                  </a:ext>
                </a:extLst>
              </p14:cNvPr>
              <p14:cNvContentPartPr/>
              <p14:nvPr/>
            </p14:nvContentPartPr>
            <p14:xfrm>
              <a:off x="3587589" y="626691"/>
              <a:ext cx="104040" cy="9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55AAD6-B511-1806-46DB-CD4F25ACCB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5589" y="482691"/>
                <a:ext cx="2476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FD4B0C-39E1-8150-64E1-1A98D47C22C9}"/>
                  </a:ext>
                </a:extLst>
              </p14:cNvPr>
              <p14:cNvContentPartPr/>
              <p14:nvPr/>
            </p14:nvContentPartPr>
            <p14:xfrm>
              <a:off x="3657429" y="269777"/>
              <a:ext cx="469440" cy="43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FD4B0C-39E1-8150-64E1-1A98D47C22C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1429" y="197777"/>
                <a:ext cx="54108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341120C-EAC6-0BCD-08D7-CE15586981C9}"/>
                  </a:ext>
                </a:extLst>
              </p14:cNvPr>
              <p14:cNvContentPartPr/>
              <p14:nvPr/>
            </p14:nvContentPartPr>
            <p14:xfrm>
              <a:off x="5572989" y="1653977"/>
              <a:ext cx="261360" cy="36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341120C-EAC6-0BCD-08D7-CE15586981C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7039" y="1581250"/>
                <a:ext cx="332901" cy="1810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A543417-80A1-5B09-B70A-35938608518F}"/>
                  </a:ext>
                </a:extLst>
              </p14:cNvPr>
              <p14:cNvContentPartPr/>
              <p14:nvPr/>
            </p14:nvContentPartPr>
            <p14:xfrm>
              <a:off x="8176869" y="2046377"/>
              <a:ext cx="421200" cy="14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A543417-80A1-5B09-B70A-35938608518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40869" y="1974377"/>
                <a:ext cx="4928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6DC3B9D-69D9-6848-4DA2-8285A42A590B}"/>
                  </a:ext>
                </a:extLst>
              </p14:cNvPr>
              <p14:cNvContentPartPr/>
              <p14:nvPr/>
            </p14:nvContentPartPr>
            <p14:xfrm>
              <a:off x="9013149" y="2007857"/>
              <a:ext cx="73800" cy="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6DC3B9D-69D9-6848-4DA2-8285A42A590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77149" y="1935857"/>
                <a:ext cx="145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CF4C845-38CD-A1DA-FC8F-B900D3365631}"/>
                  </a:ext>
                </a:extLst>
              </p14:cNvPr>
              <p14:cNvContentPartPr/>
              <p14:nvPr/>
            </p14:nvContentPartPr>
            <p14:xfrm>
              <a:off x="8995149" y="1679537"/>
              <a:ext cx="41760" cy="18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CF4C845-38CD-A1DA-FC8F-B900D3365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959149" y="1607537"/>
                <a:ext cx="11340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F4F4D88-9FA5-CA07-A7BC-10B9442C979C}"/>
                  </a:ext>
                </a:extLst>
              </p14:cNvPr>
              <p14:cNvContentPartPr/>
              <p14:nvPr/>
            </p14:nvContentPartPr>
            <p14:xfrm>
              <a:off x="4475709" y="278057"/>
              <a:ext cx="368280" cy="28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F4F4D88-9FA5-CA07-A7BC-10B9442C979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39709" y="205146"/>
                <a:ext cx="439920" cy="174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792EE88-067C-FE27-0F37-F780519C1EE8}"/>
                  </a:ext>
                </a:extLst>
              </p14:cNvPr>
              <p14:cNvContentPartPr/>
              <p14:nvPr/>
            </p14:nvContentPartPr>
            <p14:xfrm>
              <a:off x="4345029" y="651017"/>
              <a:ext cx="141120" cy="19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792EE88-067C-FE27-0F37-F780519C1E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09121" y="580326"/>
                <a:ext cx="212578" cy="160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C22786A-E9B2-1B81-8B97-BEE99122A811}"/>
                  </a:ext>
                </a:extLst>
              </p14:cNvPr>
              <p14:cNvContentPartPr/>
              <p14:nvPr/>
            </p14:nvContentPartPr>
            <p14:xfrm>
              <a:off x="5538429" y="4082537"/>
              <a:ext cx="322560" cy="27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C22786A-E9B2-1B81-8B97-BEE99122A81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502429" y="4009590"/>
                <a:ext cx="394200" cy="173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ABCFEAB-4541-8B17-6196-4E6D74A43852}"/>
                  </a:ext>
                </a:extLst>
              </p14:cNvPr>
              <p14:cNvContentPartPr/>
              <p14:nvPr/>
            </p14:nvContentPartPr>
            <p14:xfrm>
              <a:off x="5581629" y="4266857"/>
              <a:ext cx="24408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ABCFEAB-4541-8B17-6196-4E6D74A4385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45629" y="4194857"/>
                <a:ext cx="315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7FC725C-4F92-DCF9-630D-8DDFE49EED85}"/>
                  </a:ext>
                </a:extLst>
              </p14:cNvPr>
              <p14:cNvContentPartPr/>
              <p14:nvPr/>
            </p14:nvContentPartPr>
            <p14:xfrm>
              <a:off x="8986869" y="4031777"/>
              <a:ext cx="8640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7FC725C-4F92-DCF9-630D-8DDFE49EED8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950869" y="3959777"/>
                <a:ext cx="158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FFF1BC3-6CB4-8E0E-465A-3728FD12E1C2}"/>
                  </a:ext>
                </a:extLst>
              </p14:cNvPr>
              <p14:cNvContentPartPr/>
              <p14:nvPr/>
            </p14:nvContentPartPr>
            <p14:xfrm>
              <a:off x="9013149" y="4197377"/>
              <a:ext cx="112680" cy="9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FFF1BC3-6CB4-8E0E-465A-3728FD12E1C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977149" y="4125377"/>
                <a:ext cx="1843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22E9D81-495E-9DD4-6E97-57FDBF2B1764}"/>
                  </a:ext>
                </a:extLst>
              </p14:cNvPr>
              <p14:cNvContentPartPr/>
              <p14:nvPr/>
            </p14:nvContentPartPr>
            <p14:xfrm>
              <a:off x="9021429" y="4574657"/>
              <a:ext cx="77760" cy="15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22E9D81-495E-9DD4-6E97-57FDBF2B176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985429" y="4502657"/>
                <a:ext cx="14940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CC0CFAF-17CC-7784-480C-58D4978277B8}"/>
                  </a:ext>
                </a:extLst>
              </p14:cNvPr>
              <p14:cNvContentPartPr/>
              <p14:nvPr/>
            </p14:nvContentPartPr>
            <p14:xfrm>
              <a:off x="8133309" y="4589057"/>
              <a:ext cx="488520" cy="554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CC0CFAF-17CC-7784-480C-58D4978277B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97336" y="4517057"/>
                <a:ext cx="560107" cy="1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97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A88CD-ECD8-F469-5F78-38C2C3B4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923925"/>
            <a:ext cx="6240197" cy="5095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D5F176-B95D-652C-D5B1-AB1553B70632}"/>
              </a:ext>
            </a:extLst>
          </p:cNvPr>
          <p:cNvSpPr txBox="1">
            <a:spLocks/>
          </p:cNvSpPr>
          <p:nvPr/>
        </p:nvSpPr>
        <p:spPr>
          <a:xfrm>
            <a:off x="453099" y="107950"/>
            <a:ext cx="10515600" cy="815975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AK-1 vs. Competition</a:t>
            </a:r>
          </a:p>
        </p:txBody>
      </p:sp>
    </p:spTree>
    <p:extLst>
      <p:ext uri="{BB962C8B-B14F-4D97-AF65-F5344CB8AC3E}">
        <p14:creationId xmlns:p14="http://schemas.microsoft.com/office/powerpoint/2010/main" val="192226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A88CD-ECD8-F469-5F78-38C2C3B42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923925"/>
            <a:ext cx="6240197" cy="5095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D5F176-B95D-652C-D5B1-AB1553B70632}"/>
              </a:ext>
            </a:extLst>
          </p:cNvPr>
          <p:cNvSpPr txBox="1">
            <a:spLocks/>
          </p:cNvSpPr>
          <p:nvPr/>
        </p:nvSpPr>
        <p:spPr>
          <a:xfrm>
            <a:off x="453099" y="107950"/>
            <a:ext cx="10515600" cy="815975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Rif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AK-1 vs. Competition</a:t>
            </a:r>
          </a:p>
        </p:txBody>
      </p:sp>
    </p:spTree>
    <p:extLst>
      <p:ext uri="{BB962C8B-B14F-4D97-AF65-F5344CB8AC3E}">
        <p14:creationId xmlns:p14="http://schemas.microsoft.com/office/powerpoint/2010/main" val="249791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8"/>
            <a:ext cx="10515600" cy="815975"/>
          </a:xfrm>
        </p:spPr>
        <p:txBody>
          <a:bodyPr/>
          <a:lstStyle/>
          <a:p>
            <a:r>
              <a:rPr lang="en-US" dirty="0"/>
              <a:t>PRAK Series Capabilities and Dimensions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F8B2D-60CE-AF2C-45FF-508BCD601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68" y="875943"/>
            <a:ext cx="8564170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9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 dirty="0"/>
              <a:t>PRAK Series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CAAFD1-EB6A-033B-BD66-4A450D9B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97" y="2033297"/>
            <a:ext cx="3907966" cy="279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894B1D5-1B3D-80D3-614D-5DAC7B83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08" y="2205264"/>
            <a:ext cx="4348419" cy="24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E5E71-4D67-7104-306C-98AD039BFD41}"/>
              </a:ext>
            </a:extLst>
          </p:cNvPr>
          <p:cNvSpPr txBox="1"/>
          <p:nvPr/>
        </p:nvSpPr>
        <p:spPr>
          <a:xfrm>
            <a:off x="4762500" y="1746766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BEB27-3AF0-7660-9B2C-B75C0ABEC26B}"/>
              </a:ext>
            </a:extLst>
          </p:cNvPr>
          <p:cNvSpPr txBox="1"/>
          <p:nvPr/>
        </p:nvSpPr>
        <p:spPr>
          <a:xfrm>
            <a:off x="1066800" y="1714500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642B1C-6EF6-A835-DAE1-4544114E1E1F}"/>
              </a:ext>
            </a:extLst>
          </p:cNvPr>
          <p:cNvSpPr txBox="1"/>
          <p:nvPr/>
        </p:nvSpPr>
        <p:spPr>
          <a:xfrm>
            <a:off x="8067675" y="1746766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PREK</a:t>
            </a:r>
          </a:p>
        </p:txBody>
      </p:sp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0F8EB152-C39D-5EC8-BCC2-C3AA82C66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8" y="2033297"/>
            <a:ext cx="3585489" cy="2689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AF4204-47EE-9366-FA88-BEC2143F2F6E}"/>
              </a:ext>
            </a:extLst>
          </p:cNvPr>
          <p:cNvSpPr txBox="1"/>
          <p:nvPr/>
        </p:nvSpPr>
        <p:spPr>
          <a:xfrm>
            <a:off x="4423955" y="4990192"/>
            <a:ext cx="4064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575V Not Available</a:t>
            </a:r>
          </a:p>
        </p:txBody>
      </p:sp>
    </p:spTree>
    <p:extLst>
      <p:ext uri="{BB962C8B-B14F-4D97-AF65-F5344CB8AC3E}">
        <p14:creationId xmlns:p14="http://schemas.microsoft.com/office/powerpoint/2010/main" val="1935822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523875"/>
          </a:xfrm>
        </p:spPr>
        <p:txBody>
          <a:bodyPr>
            <a:normAutofit fontScale="90000"/>
          </a:bodyPr>
          <a:lstStyle/>
          <a:p>
            <a:r>
              <a:rPr lang="en-US" dirty="0"/>
              <a:t>PRRA Recirculation with Exhaust fan or w/o </a:t>
            </a:r>
            <a:r>
              <a:rPr lang="en-US" dirty="0" err="1"/>
              <a:t>exh</a:t>
            </a:r>
            <a:r>
              <a:rPr lang="en-US" dirty="0"/>
              <a:t> fan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2FD0C-AF54-CA01-D501-E02094D0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96"/>
            <a:ext cx="5619750" cy="5792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F38B2-A415-9879-4916-C353EA56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8" y="493359"/>
            <a:ext cx="5619749" cy="58225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12B48CA-8D77-B3B1-916D-B46E29CDEF36}"/>
                  </a:ext>
                </a:extLst>
              </p14:cNvPr>
              <p14:cNvContentPartPr/>
              <p14:nvPr/>
            </p14:nvContentPartPr>
            <p14:xfrm>
              <a:off x="2801130" y="798375"/>
              <a:ext cx="1190160" cy="516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12B48CA-8D77-B3B1-916D-B46E29CDEF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9130" y="654375"/>
                <a:ext cx="1333800" cy="80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555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28" y="42611"/>
            <a:ext cx="10515600" cy="523875"/>
          </a:xfrm>
        </p:spPr>
        <p:txBody>
          <a:bodyPr>
            <a:normAutofit fontScale="90000"/>
          </a:bodyPr>
          <a:lstStyle/>
          <a:p>
            <a:r>
              <a:rPr lang="en-US" dirty="0"/>
              <a:t>PRRA Recirculation with Exhaust Fan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92229D-FCF6-0E82-832E-A14AFAF5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6" y="616945"/>
            <a:ext cx="3901339" cy="5522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F6EEC3-55CB-0227-E61C-79C1BB61F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319" y="1247700"/>
            <a:ext cx="5925377" cy="1066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3B704-912F-B4FB-C571-3C5D1877E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319" y="3038474"/>
            <a:ext cx="6154009" cy="1028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738A02-E875-DED7-7FFE-6E1ECABF1775}"/>
              </a:ext>
            </a:extLst>
          </p:cNvPr>
          <p:cNvSpPr txBox="1"/>
          <p:nvPr/>
        </p:nvSpPr>
        <p:spPr>
          <a:xfrm>
            <a:off x="8667749" y="963026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Basic  $52K ~$2.9k/ton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896BF-8321-DC7A-E05A-7CE59B6FC9FB}"/>
              </a:ext>
            </a:extLst>
          </p:cNvPr>
          <p:cNvSpPr txBox="1"/>
          <p:nvPr/>
        </p:nvSpPr>
        <p:spPr>
          <a:xfrm>
            <a:off x="8667749" y="2777571"/>
            <a:ext cx="291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Basic  $58K ~$2.9k/ton</a:t>
            </a:r>
          </a:p>
        </p:txBody>
      </p:sp>
    </p:spTree>
    <p:extLst>
      <p:ext uri="{BB962C8B-B14F-4D97-AF65-F5344CB8AC3E}">
        <p14:creationId xmlns:p14="http://schemas.microsoft.com/office/powerpoint/2010/main" val="1274071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 dirty="0"/>
              <a:t>PRRA Mixed Outside air  </a:t>
            </a:r>
            <a:r>
              <a:rPr lang="en-US" dirty="0">
                <a:highlight>
                  <a:srgbClr val="FFFF00"/>
                </a:highlight>
              </a:rPr>
              <a:t>( 3-70 tons)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1B452-49F1-4262-1F53-5E10ED99C768}"/>
              </a:ext>
            </a:extLst>
          </p:cNvPr>
          <p:cNvSpPr txBox="1"/>
          <p:nvPr/>
        </p:nvSpPr>
        <p:spPr>
          <a:xfrm>
            <a:off x="329938" y="1228725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Cabinet Sizes S5 and S7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 for Legacy PCA/DCA Footprints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 for Other MFGs Footprints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Adapter curbs can be used for most applications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– 90 Tons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5000 to 19,00 CFM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C9C52-ECF5-2FEE-90FB-BC1E8E15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37" y="1181100"/>
            <a:ext cx="5560638" cy="350303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EDBF05-7EE9-FE66-3583-F4088428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78" y="3261727"/>
            <a:ext cx="4277360" cy="30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2B2544-E687-C9D4-C9FC-8F7525EDD722}"/>
              </a:ext>
            </a:extLst>
          </p:cNvPr>
          <p:cNvSpPr txBox="1"/>
          <p:nvPr/>
        </p:nvSpPr>
        <p:spPr>
          <a:xfrm>
            <a:off x="459125" y="4219575"/>
            <a:ext cx="1689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Prak</a:t>
            </a:r>
            <a:r>
              <a:rPr lang="en-US" dirty="0">
                <a:highlight>
                  <a:srgbClr val="FFFF00"/>
                </a:highlight>
              </a:rPr>
              <a:t> 3-90tons</a:t>
            </a:r>
          </a:p>
          <a:p>
            <a:r>
              <a:rPr lang="en-US" dirty="0">
                <a:highlight>
                  <a:srgbClr val="FFFF00"/>
                </a:highlight>
              </a:rPr>
              <a:t>PRRK 3-70 ton</a:t>
            </a:r>
          </a:p>
          <a:p>
            <a:r>
              <a:rPr lang="en-US" dirty="0">
                <a:highlight>
                  <a:srgbClr val="FFFF00"/>
                </a:highlight>
              </a:rPr>
              <a:t>PREK 3 -70 ton</a:t>
            </a:r>
          </a:p>
        </p:txBody>
      </p:sp>
    </p:spTree>
    <p:extLst>
      <p:ext uri="{BB962C8B-B14F-4D97-AF65-F5344CB8AC3E}">
        <p14:creationId xmlns:p14="http://schemas.microsoft.com/office/powerpoint/2010/main" val="1551089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C8AA-84A5-A1F7-0547-A5486067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807"/>
          </a:xfrm>
        </p:spPr>
        <p:txBody>
          <a:bodyPr>
            <a:normAutofit fontScale="90000"/>
          </a:bodyPr>
          <a:lstStyle/>
          <a:p>
            <a:r>
              <a:rPr lang="en-US" dirty="0"/>
              <a:t>FAQ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B397-EC05-C165-088C-452C2377BEFC}"/>
              </a:ext>
            </a:extLst>
          </p:cNvPr>
          <p:cNvSpPr txBox="1"/>
          <p:nvPr/>
        </p:nvSpPr>
        <p:spPr>
          <a:xfrm>
            <a:off x="838200" y="1243878"/>
            <a:ext cx="91558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Tracker items not reviewed in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preso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intake and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discharge on same end – cross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 plan dwg where elect serviced is introduced but where disc might be though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87886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 dirty="0"/>
              <a:t>PROA vs PRAK</a:t>
            </a:r>
          </a:p>
        </p:txBody>
      </p:sp>
    </p:spTree>
    <p:extLst>
      <p:ext uri="{BB962C8B-B14F-4D97-AF65-F5344CB8AC3E}">
        <p14:creationId xmlns:p14="http://schemas.microsoft.com/office/powerpoint/2010/main" val="3041574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1CDD-347A-E631-E6E3-9BECD5BF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PROA vs PRAK Airflow Cabinets</a:t>
            </a:r>
          </a:p>
        </p:txBody>
      </p:sp>
      <p:pic>
        <p:nvPicPr>
          <p:cNvPr id="7" name="Picture 6" descr="Chart">
            <a:extLst>
              <a:ext uri="{FF2B5EF4-FFF2-40B4-BE49-F238E27FC236}">
                <a16:creationId xmlns:a16="http://schemas.microsoft.com/office/drawing/2014/main" id="{55971B40-AA50-A12A-AAFC-71A5A21AB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33"/>
          <a:stretch/>
        </p:blipFill>
        <p:spPr>
          <a:xfrm>
            <a:off x="410161" y="1296365"/>
            <a:ext cx="10041778" cy="48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1CDD-347A-E631-E6E3-9BECD5BF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 SERIES Capabilities &amp; Dimensions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2924933-25E3-D1D2-E84E-8E1BF63E3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302605"/>
            <a:ext cx="10033924" cy="42527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8B1A8F-4337-FA0E-BE33-9CA0FEFE004C}"/>
              </a:ext>
            </a:extLst>
          </p:cNvPr>
          <p:cNvSpPr/>
          <p:nvPr/>
        </p:nvSpPr>
        <p:spPr>
          <a:xfrm>
            <a:off x="7543800" y="1302605"/>
            <a:ext cx="1178169" cy="425278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4D972-F32B-912B-3487-B0865D771445}"/>
              </a:ext>
            </a:extLst>
          </p:cNvPr>
          <p:cNvSpPr txBox="1"/>
          <p:nvPr/>
        </p:nvSpPr>
        <p:spPr>
          <a:xfrm>
            <a:off x="1723073" y="2828834"/>
            <a:ext cx="505968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the PR code string, an “XL” means cabinet extension for heat : electric KW or gas – dual /quad. This equates to an increase in cabinet cost and provides a signal to price check with an AK unit </a:t>
            </a:r>
          </a:p>
        </p:txBody>
      </p:sp>
    </p:spTree>
    <p:extLst>
      <p:ext uri="{BB962C8B-B14F-4D97-AF65-F5344CB8AC3E}">
        <p14:creationId xmlns:p14="http://schemas.microsoft.com/office/powerpoint/2010/main" val="33413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6EA-C5EC-341C-C199-99A45C08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 dirty="0"/>
              <a:t>PROA vs PRAK SIZE</a:t>
            </a:r>
          </a:p>
        </p:txBody>
      </p:sp>
      <p:graphicFrame>
        <p:nvGraphicFramePr>
          <p:cNvPr id="4" name="Table 11">
            <a:extLst>
              <a:ext uri="{FF2B5EF4-FFF2-40B4-BE49-F238E27FC236}">
                <a16:creationId xmlns:a16="http://schemas.microsoft.com/office/drawing/2014/main" id="{34642926-0C77-DEB7-5940-8D2A67E6EB95}"/>
              </a:ext>
            </a:extLst>
          </p:cNvPr>
          <p:cNvGraphicFramePr>
            <a:graphicFrameLocks noGrp="1"/>
          </p:cNvGraphicFramePr>
          <p:nvPr/>
        </p:nvGraphicFramePr>
        <p:xfrm>
          <a:off x="932500" y="1438275"/>
          <a:ext cx="9931351" cy="317182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41419">
                  <a:extLst>
                    <a:ext uri="{9D8B030D-6E8A-4147-A177-3AD203B41FA5}">
                      <a16:colId xmlns:a16="http://schemas.microsoft.com/office/drawing/2014/main" val="2500248036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1562918974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3962249984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3341187168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2936269710"/>
                    </a:ext>
                  </a:extLst>
                </a:gridCol>
                <a:gridCol w="1354042">
                  <a:extLst>
                    <a:ext uri="{9D8B030D-6E8A-4147-A177-3AD203B41FA5}">
                      <a16:colId xmlns:a16="http://schemas.microsoft.com/office/drawing/2014/main" val="867428951"/>
                    </a:ext>
                  </a:extLst>
                </a:gridCol>
                <a:gridCol w="1128795">
                  <a:extLst>
                    <a:ext uri="{9D8B030D-6E8A-4147-A177-3AD203B41FA5}">
                      <a16:colId xmlns:a16="http://schemas.microsoft.com/office/drawing/2014/main" val="3757600257"/>
                    </a:ext>
                  </a:extLst>
                </a:gridCol>
                <a:gridCol w="1241419">
                  <a:extLst>
                    <a:ext uri="{9D8B030D-6E8A-4147-A177-3AD203B41FA5}">
                      <a16:colId xmlns:a16="http://schemas.microsoft.com/office/drawing/2014/main" val="3820129491"/>
                    </a:ext>
                  </a:extLst>
                </a:gridCol>
              </a:tblGrid>
              <a:tr h="453118">
                <a:tc grid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PROA</a:t>
                      </a:r>
                    </a:p>
                  </a:txBody>
                  <a:tcPr marL="97943" marR="97943" marT="48972" marB="489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PRAK</a:t>
                      </a:r>
                    </a:p>
                  </a:txBody>
                  <a:tcPr marL="97943" marR="97943" marT="48972" marB="4897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PRAK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56653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Cabinet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Length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Width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Height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Cabinet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Length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Width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Height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62337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053884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115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55053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185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152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98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2430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264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87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202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4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598971"/>
                  </a:ext>
                </a:extLst>
              </a:tr>
              <a:tr h="45311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108</a:t>
                      </a: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</a:t>
                      </a:r>
                    </a:p>
                  </a:txBody>
                  <a:tcPr marL="111728" marR="111728" marT="55863" marB="558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1728" marR="111728" marT="55863" marB="55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9162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26958B-37F2-79C0-E547-221601D78135}"/>
              </a:ext>
            </a:extLst>
          </p:cNvPr>
          <p:cNvSpPr txBox="1"/>
          <p:nvPr/>
        </p:nvSpPr>
        <p:spPr>
          <a:xfrm>
            <a:off x="4241074" y="4684810"/>
            <a:ext cx="6096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AK smaller footprint over PR – freight costs 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AK Less weight over PR – design and structural </a:t>
            </a:r>
          </a:p>
        </p:txBody>
      </p:sp>
    </p:spTree>
    <p:extLst>
      <p:ext uri="{BB962C8B-B14F-4D97-AF65-F5344CB8AC3E}">
        <p14:creationId xmlns:p14="http://schemas.microsoft.com/office/powerpoint/2010/main" val="357620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C8AA-84A5-A1F7-0547-A54860677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807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BB397-EC05-C165-088C-452C2377BEFC}"/>
              </a:ext>
            </a:extLst>
          </p:cNvPr>
          <p:cNvSpPr txBox="1"/>
          <p:nvPr/>
        </p:nvSpPr>
        <p:spPr>
          <a:xfrm>
            <a:off x="599547" y="1351706"/>
            <a:ext cx="678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units is tested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D3B49-4F9B-1001-0258-118FBFC5F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66" y="38351"/>
            <a:ext cx="8016913" cy="6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489C-9244-5296-6421-D05F4CE1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370" y="2368380"/>
            <a:ext cx="7742217" cy="2121239"/>
          </a:xfrm>
        </p:spPr>
        <p:txBody>
          <a:bodyPr/>
          <a:lstStyle/>
          <a:p>
            <a:r>
              <a:rPr lang="en-US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8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1E836A-570E-BF46-AC2A-E4BC0DD54E51}"/>
              </a:ext>
            </a:extLst>
          </p:cNvPr>
          <p:cNvSpPr/>
          <p:nvPr/>
        </p:nvSpPr>
        <p:spPr>
          <a:xfrm>
            <a:off x="463417" y="843677"/>
            <a:ext cx="81593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Compact Footprint series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– 90 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400 to 19,000 CFM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 Fan motor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2” Foam Injected Cabinet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Bitzer Scrolls – Optional Lead VFD Option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Condensing fans: axial sickle shaped w/ VFD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 furnace max 1200 MBH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heat max 150 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-20 °F  winter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Medium" panose="02000503020000020003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</a:t>
            </a:r>
            <a:r>
              <a:rPr lang="en-US" sz="2000" b="1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– 100% OA, </a:t>
            </a:r>
            <a:r>
              <a:rPr lang="en-US" sz="20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cooled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</a:t>
            </a:r>
            <a:r>
              <a:rPr lang="en-US" sz="2000" b="1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–  100% OA, </a:t>
            </a:r>
            <a:r>
              <a:rPr lang="en-US" sz="20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cooled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enthalpy wheel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</a:t>
            </a:r>
            <a:r>
              <a:rPr lang="en-US" sz="2000" b="1" u="sng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0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recirc / mixed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air, </a:t>
            </a:r>
            <a:r>
              <a:rPr lang="en-US" sz="20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cooled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(opt. enthalpy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panose="02000503020000020003" pitchFamily="2" charset="0"/>
              </a:rPr>
              <a:t>wheel)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Medium" panose="0200050302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49FA3-CD40-DD4B-812D-6AC28953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17" y="138209"/>
            <a:ext cx="11510696" cy="683758"/>
          </a:xfrm>
        </p:spPr>
        <p:txBody>
          <a:bodyPr>
            <a:normAutofit fontScale="90000"/>
          </a:bodyPr>
          <a:lstStyle/>
          <a:p>
            <a:r>
              <a:rPr lang="en-US" dirty="0"/>
              <a:t>AK Series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5609989-91EF-0C17-11B4-374FC6C7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76" y="0"/>
            <a:ext cx="5504499" cy="412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80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11E-44BD-74D4-0A0E-236D76F90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E94B7-9857-35B1-77AD-2015C4CD6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We Are Addison">
            <a:hlinkClick r:id="" action="ppaction://media"/>
            <a:extLst>
              <a:ext uri="{FF2B5EF4-FFF2-40B4-BE49-F238E27FC236}">
                <a16:creationId xmlns:a16="http://schemas.microsoft.com/office/drawing/2014/main" id="{EA690212-943D-D977-A053-F6B92E936C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371411"/>
            <a:ext cx="9144000" cy="51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0861E2-FC1E-9C4D-8BF5-60E50367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7" y="217064"/>
            <a:ext cx="11510696" cy="1325563"/>
          </a:xfrm>
        </p:spPr>
        <p:txBody>
          <a:bodyPr/>
          <a:lstStyle/>
          <a:p>
            <a:r>
              <a:rPr lang="en-US" dirty="0"/>
              <a:t>AK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432B1-8C00-50A2-8E0D-D463195B0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792" y="94724"/>
            <a:ext cx="6045511" cy="266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5AEDD-764A-C8FE-1E93-19754F93D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6162"/>
            <a:ext cx="5399314" cy="555411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CAF3DF-339D-66A5-A5D3-776C41CF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44" y="1542627"/>
            <a:ext cx="4989048" cy="28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1DBB5-9AD1-FE80-D932-06C0656B39FE}"/>
              </a:ext>
            </a:extLst>
          </p:cNvPr>
          <p:cNvSpPr/>
          <p:nvPr/>
        </p:nvSpPr>
        <p:spPr>
          <a:xfrm>
            <a:off x="8869081" y="603623"/>
            <a:ext cx="1236943" cy="1679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1C5440-1205-0B60-ED5A-262AB529D1B3}"/>
              </a:ext>
            </a:extLst>
          </p:cNvPr>
          <p:cNvSpPr/>
          <p:nvPr/>
        </p:nvSpPr>
        <p:spPr>
          <a:xfrm>
            <a:off x="8869081" y="1205024"/>
            <a:ext cx="197225" cy="55803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0151C-B788-5740-A947-D61396E944C3}"/>
              </a:ext>
            </a:extLst>
          </p:cNvPr>
          <p:cNvSpPr/>
          <p:nvPr/>
        </p:nvSpPr>
        <p:spPr>
          <a:xfrm>
            <a:off x="8869082" y="1759063"/>
            <a:ext cx="1171390" cy="1679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66D2F-52F1-EA96-1155-06AC391F5A64}"/>
              </a:ext>
            </a:extLst>
          </p:cNvPr>
          <p:cNvSpPr/>
          <p:nvPr/>
        </p:nvSpPr>
        <p:spPr>
          <a:xfrm>
            <a:off x="8869081" y="5450243"/>
            <a:ext cx="197225" cy="55803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DB5BE-28D4-3572-1F7B-45F8692E9CD5}"/>
              </a:ext>
            </a:extLst>
          </p:cNvPr>
          <p:cNvSpPr/>
          <p:nvPr/>
        </p:nvSpPr>
        <p:spPr>
          <a:xfrm>
            <a:off x="7533339" y="3633693"/>
            <a:ext cx="875555" cy="1972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398829-DF4B-C9E5-1498-19B910778477}"/>
              </a:ext>
            </a:extLst>
          </p:cNvPr>
          <p:cNvSpPr/>
          <p:nvPr/>
        </p:nvSpPr>
        <p:spPr>
          <a:xfrm>
            <a:off x="6087034" y="137459"/>
            <a:ext cx="487083" cy="2116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C080EF-6144-7C2C-6E5F-44369DDA2D9A}"/>
              </a:ext>
            </a:extLst>
          </p:cNvPr>
          <p:cNvSpPr/>
          <p:nvPr/>
        </p:nvSpPr>
        <p:spPr>
          <a:xfrm>
            <a:off x="6574117" y="137459"/>
            <a:ext cx="288907" cy="2116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60E060-AEFF-D12C-8CFD-BDAA770B44B3}"/>
              </a:ext>
            </a:extLst>
          </p:cNvPr>
          <p:cNvSpPr/>
          <p:nvPr/>
        </p:nvSpPr>
        <p:spPr>
          <a:xfrm>
            <a:off x="6863024" y="137459"/>
            <a:ext cx="246185" cy="21167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E66DF5-B197-4EE5-B840-C16587D52BB8}"/>
              </a:ext>
            </a:extLst>
          </p:cNvPr>
          <p:cNvSpPr txBox="1"/>
          <p:nvPr/>
        </p:nvSpPr>
        <p:spPr>
          <a:xfrm>
            <a:off x="354394" y="976866"/>
            <a:ext cx="6600616" cy="446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Cooled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Liquid Sub Cool and HGRC standard for 100% OA</a:t>
            </a: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 &amp; PREK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PRRK offers Modulating HGRC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Smaller footprint over PR**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weight over PR**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less cost than PR*A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5FDEC-EDB8-4288-C43C-1A0F7D36B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72" y="2623993"/>
            <a:ext cx="6206073" cy="5864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F947C70-8FC3-C2F9-B804-DD5F4B49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7" y="217064"/>
            <a:ext cx="11510696" cy="1325563"/>
          </a:xfrm>
        </p:spPr>
        <p:txBody>
          <a:bodyPr/>
          <a:lstStyle/>
          <a:p>
            <a:r>
              <a:rPr lang="en-US" dirty="0"/>
              <a:t>AK Series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291CA587-F39A-97A9-13CF-483BBB66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6" y="0"/>
            <a:ext cx="5037764" cy="37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6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E799-3BA1-30AE-9DB7-285432E1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94" y="276990"/>
            <a:ext cx="10515600" cy="1325563"/>
          </a:xfrm>
        </p:spPr>
        <p:txBody>
          <a:bodyPr/>
          <a:lstStyle/>
          <a:p>
            <a:r>
              <a:rPr lang="en-US" dirty="0"/>
              <a:t>PRAK Series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241AA23-D35C-670F-A25B-AC67F71BA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70" y="-111283"/>
            <a:ext cx="7808714" cy="6246972"/>
          </a:xfrm>
        </p:spPr>
      </p:pic>
    </p:spTree>
    <p:extLst>
      <p:ext uri="{BB962C8B-B14F-4D97-AF65-F5344CB8AC3E}">
        <p14:creationId xmlns:p14="http://schemas.microsoft.com/office/powerpoint/2010/main" val="291423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2686-427A-5EFB-37F8-927D26D0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45" y="-256627"/>
            <a:ext cx="3669405" cy="1982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ea typeface="+mj-ea"/>
                <a:cs typeface="+mj-cs"/>
              </a:rPr>
              <a:t>AK Series, Base </a:t>
            </a:r>
          </a:p>
        </p:txBody>
      </p:sp>
      <p:pic>
        <p:nvPicPr>
          <p:cNvPr id="7" name="Picture 6" descr="A metal frame with holes in it&#10;&#10;Description automatically generated">
            <a:extLst>
              <a:ext uri="{FF2B5EF4-FFF2-40B4-BE49-F238E27FC236}">
                <a16:creationId xmlns:a16="http://schemas.microsoft.com/office/drawing/2014/main" id="{85AE7660-8B55-2FA7-EB51-57BC2A5AD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69"/>
          <a:stretch/>
        </p:blipFill>
        <p:spPr>
          <a:xfrm>
            <a:off x="1212365" y="2569209"/>
            <a:ext cx="5456512" cy="3323266"/>
          </a:xfrm>
          <a:prstGeom prst="rect">
            <a:avLst/>
          </a:prstGeom>
        </p:spPr>
      </p:pic>
      <p:pic>
        <p:nvPicPr>
          <p:cNvPr id="9" name="Picture 8" descr="A metal beam with a hole in it&#10;&#10;Description automatically generated">
            <a:extLst>
              <a:ext uri="{FF2B5EF4-FFF2-40B4-BE49-F238E27FC236}">
                <a16:creationId xmlns:a16="http://schemas.microsoft.com/office/drawing/2014/main" id="{39AFA153-9DEB-8EB4-1115-775C0DB21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4" r="18287" b="-1"/>
          <a:stretch/>
        </p:blipFill>
        <p:spPr>
          <a:xfrm>
            <a:off x="6996009" y="253388"/>
            <a:ext cx="4621389" cy="5658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E7D41-9436-B04F-3342-AB4B448EC6EF}"/>
              </a:ext>
            </a:extLst>
          </p:cNvPr>
          <p:cNvSpPr txBox="1"/>
          <p:nvPr/>
        </p:nvSpPr>
        <p:spPr>
          <a:xfrm>
            <a:off x="748687" y="909928"/>
            <a:ext cx="56007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“C” Channel, 12 ga. G-90 steel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Bolted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Cabinet: S3 and S5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6” base rail</a:t>
            </a:r>
          </a:p>
        </p:txBody>
      </p:sp>
    </p:spTree>
    <p:extLst>
      <p:ext uri="{BB962C8B-B14F-4D97-AF65-F5344CB8AC3E}">
        <p14:creationId xmlns:p14="http://schemas.microsoft.com/office/powerpoint/2010/main" val="23891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2686-427A-5EFB-37F8-927D26D0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98" y="166204"/>
            <a:ext cx="3455821" cy="7776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ea typeface="+mj-ea"/>
                <a:cs typeface="+mj-cs"/>
              </a:rPr>
              <a:t>AK Series, Base </a:t>
            </a:r>
          </a:p>
        </p:txBody>
      </p:sp>
      <p:pic>
        <p:nvPicPr>
          <p:cNvPr id="5" name="Picture 4" descr="A metal frame with wheels&#10;&#10;Description automatically generated">
            <a:extLst>
              <a:ext uri="{FF2B5EF4-FFF2-40B4-BE49-F238E27FC236}">
                <a16:creationId xmlns:a16="http://schemas.microsoft.com/office/drawing/2014/main" id="{F36C541A-59EE-F719-6B07-73E0612C5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4" b="-2"/>
          <a:stretch/>
        </p:blipFill>
        <p:spPr>
          <a:xfrm>
            <a:off x="5120762" y="388846"/>
            <a:ext cx="6947876" cy="532423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21327-94C2-2039-2EB1-FB6783282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111587"/>
            <a:ext cx="4613942" cy="4802516"/>
          </a:xfrm>
        </p:spPr>
        <p:txBody>
          <a:bodyPr/>
          <a:lstStyle/>
          <a:p>
            <a:r>
              <a:rPr lang="en-US" sz="2000" dirty="0"/>
              <a:t>Tubular structural steel</a:t>
            </a:r>
          </a:p>
          <a:p>
            <a:r>
              <a:rPr lang="en-US" sz="2000" dirty="0"/>
              <a:t>Welded construction</a:t>
            </a:r>
          </a:p>
          <a:p>
            <a:endParaRPr lang="en-US" sz="2000" dirty="0"/>
          </a:p>
          <a:p>
            <a:r>
              <a:rPr lang="en-US" sz="2000" dirty="0"/>
              <a:t>Cabinet: S7 ( without ECW Wheel) </a:t>
            </a:r>
          </a:p>
          <a:p>
            <a:r>
              <a:rPr lang="en-US" sz="2000" dirty="0"/>
              <a:t>4” base rail </a:t>
            </a:r>
          </a:p>
          <a:p>
            <a:endParaRPr lang="en-US" sz="2000" dirty="0"/>
          </a:p>
          <a:p>
            <a:r>
              <a:rPr lang="en-US" sz="2000" dirty="0"/>
              <a:t>Cabinet: S7 ( with ECW Wheel) </a:t>
            </a:r>
          </a:p>
          <a:p>
            <a:r>
              <a:rPr lang="en-US" sz="2000" dirty="0"/>
              <a:t>6” base rail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591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2686-427A-5EFB-37F8-927D26D0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1" y="386962"/>
            <a:ext cx="4850501" cy="1048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>
                <a:ea typeface="+mj-ea"/>
                <a:cs typeface="+mj-cs"/>
              </a:rPr>
              <a:t>AK Series,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C009-B828-A49F-D8E0-75D4F0AF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01" y="1518392"/>
            <a:ext cx="4850501" cy="3821215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Galvanized steel track</a:t>
            </a:r>
          </a:p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000" dirty="0"/>
              <a:t>2” + 4” </a:t>
            </a:r>
          </a:p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All prefilter location</a:t>
            </a:r>
          </a:p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en-US" sz="2000" strike="sngStrike" dirty="0" err="1"/>
              <a:t>Magnehelic</a:t>
            </a:r>
            <a:r>
              <a:rPr lang="en-US" altLang="en-US" sz="2000" strike="sngStrike" dirty="0"/>
              <a:t> gauge, local read only</a:t>
            </a:r>
          </a:p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Clogged filter switch, BMS alarm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alt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37F574-39E6-B0B5-ED6F-9613C988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724608" y="110532"/>
            <a:ext cx="3877347" cy="590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Office PowerPoint</Application>
  <PresentationFormat>Widescreen</PresentationFormat>
  <Paragraphs>178</Paragraphs>
  <Slides>30</Slides>
  <Notes>4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Avenir Medium</vt:lpstr>
      <vt:lpstr>Calibri</vt:lpstr>
      <vt:lpstr>Calibri Light</vt:lpstr>
      <vt:lpstr>Open Sans</vt:lpstr>
      <vt:lpstr>Rift</vt:lpstr>
      <vt:lpstr>Symbol</vt:lpstr>
      <vt:lpstr>Office Theme</vt:lpstr>
      <vt:lpstr>Rep Training</vt:lpstr>
      <vt:lpstr>PRAK Series</vt:lpstr>
      <vt:lpstr>AK Series</vt:lpstr>
      <vt:lpstr>AK Series</vt:lpstr>
      <vt:lpstr>AK Series</vt:lpstr>
      <vt:lpstr>PRAK Series</vt:lpstr>
      <vt:lpstr>AK Series, Base </vt:lpstr>
      <vt:lpstr>AK Series, Base </vt:lpstr>
      <vt:lpstr>AK Series, Filter</vt:lpstr>
      <vt:lpstr>PowerPoint Presentation</vt:lpstr>
      <vt:lpstr>EK and RK Series Unit</vt:lpstr>
      <vt:lpstr>PowerPoint Presentation</vt:lpstr>
      <vt:lpstr>PRAK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PRAK Series Capabilities and Dimensions</vt:lpstr>
      <vt:lpstr>PRRA Recirculation with Exhaust fan or w/o exh fan</vt:lpstr>
      <vt:lpstr>PRRA Recirculation with Exhaust Fan</vt:lpstr>
      <vt:lpstr>PRRA Mixed Outside air  ( 3-70 tons)</vt:lpstr>
      <vt:lpstr>FAQ</vt:lpstr>
      <vt:lpstr>PROA vs PRAK</vt:lpstr>
      <vt:lpstr>PROA vs PRAK Airflow Cabinets</vt:lpstr>
      <vt:lpstr>PR SERIES Capabilities &amp; Dimensions</vt:lpstr>
      <vt:lpstr>PROA vs PRAK SIZE</vt:lpstr>
      <vt:lpstr> </vt:lpstr>
      <vt:lpstr>THANK YOU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 Training</dc:title>
  <dc:creator>Shelly Boyd-Fairless</dc:creator>
  <cp:lastModifiedBy>Shelly Boyd-Fairless</cp:lastModifiedBy>
  <cp:revision>1</cp:revision>
  <dcterms:created xsi:type="dcterms:W3CDTF">2023-10-17T20:33:26Z</dcterms:created>
  <dcterms:modified xsi:type="dcterms:W3CDTF">2023-10-17T20:33:56Z</dcterms:modified>
</cp:coreProperties>
</file>