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12" r:id="rId2"/>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02" d="100"/>
          <a:sy n="102"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8BEBE-C4CC-4A53-B743-796A0E9E00AE}"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DC880-8165-4943-A8DA-E7EB434C459D}" type="slidenum">
              <a:rPr lang="en-US" smtClean="0"/>
              <a:t>‹#›</a:t>
            </a:fld>
            <a:endParaRPr lang="en-US"/>
          </a:p>
        </p:txBody>
      </p:sp>
    </p:spTree>
    <p:extLst>
      <p:ext uri="{BB962C8B-B14F-4D97-AF65-F5344CB8AC3E}">
        <p14:creationId xmlns:p14="http://schemas.microsoft.com/office/powerpoint/2010/main" val="160479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a typeface="Calibri"/>
                <a:cs typeface="Calibri"/>
              </a:rPr>
              <a:t>Our controls act in a three fold manner. First, is to protect the equipment from damage to itself or from damaging property. Next, is to make available pertinent data and alarms to the people operating the equipment, via touchscreen, PC or BAS frontend. Ultimately, with these fundamentals handled, the control logic enables intelligent use of kWh to deliver the most efficient conditioning of supply air.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8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Exaggerated example of PID control showing different tuned parameters for a step response (setpoint change, 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97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Example of Addison Standard program code controlling the HGRH valve enabled by dehumidification conditions and controlled by SAT </a:t>
            </a:r>
            <a:r>
              <a:rPr lang="en-US" dirty="0" err="1">
                <a:ea typeface="Calibri" panose="020F0502020204030204"/>
                <a:cs typeface="Calibri" panose="020F0502020204030204"/>
              </a:rPr>
              <a:t>Drybulb</a:t>
            </a:r>
            <a:r>
              <a:rPr lang="en-US" dirty="0">
                <a:ea typeface="Calibri" panose="020F0502020204030204"/>
                <a:cs typeface="Calibri" panose="020F0502020204030204"/>
              </a:rPr>
              <a:t> setpoint.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78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Example of Addison Standard program code controlling the HGRH valve enabled by dehumidification conditions and controlled by SAT </a:t>
            </a:r>
            <a:r>
              <a:rPr lang="en-US" dirty="0" err="1">
                <a:ea typeface="Calibri" panose="020F0502020204030204"/>
                <a:cs typeface="Calibri" panose="020F0502020204030204"/>
              </a:rPr>
              <a:t>Drybulb</a:t>
            </a:r>
            <a:r>
              <a:rPr lang="en-US" dirty="0">
                <a:ea typeface="Calibri" panose="020F0502020204030204"/>
                <a:cs typeface="Calibri" panose="020F0502020204030204"/>
              </a:rPr>
              <a:t> setpoint.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30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This is an abbreviated list of possible operating modes of our standard program. Based on the application and what has been enabled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63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Enabling network </a:t>
            </a:r>
            <a:r>
              <a:rPr lang="en-US"/>
              <a:t>and software technologies </a:t>
            </a:r>
            <a:r>
              <a:rPr lang="en-US" dirty="0"/>
              <a:t>will be added to the LS-1628u in 2024, allowing for an even more feature rich offering and competitive capabilities!</a:t>
            </a:r>
          </a:p>
        </p:txBody>
      </p:sp>
      <p:sp>
        <p:nvSpPr>
          <p:cNvPr id="4" name="Slide Number Placeholder 3"/>
          <p:cNvSpPr>
            <a:spLocks noGrp="1"/>
          </p:cNvSpPr>
          <p:nvPr>
            <p:ph type="sldNum" sz="quarter" idx="5"/>
          </p:nvPr>
        </p:nvSpPr>
        <p:spPr/>
        <p:txBody>
          <a:bodyPr/>
          <a:lstStyle/>
          <a:p>
            <a:fld id="{485B90B6-B014-48A2-B92C-59A11B712899}" type="slidenum">
              <a:rPr lang="en-US" smtClean="0"/>
              <a:t>29</a:t>
            </a:fld>
            <a:endParaRPr lang="en-US"/>
          </a:p>
        </p:txBody>
      </p:sp>
    </p:spTree>
    <p:extLst>
      <p:ext uri="{BB962C8B-B14F-4D97-AF65-F5344CB8AC3E}">
        <p14:creationId xmlns:p14="http://schemas.microsoft.com/office/powerpoint/2010/main" val="70625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at least one of these three categories, sometimes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1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one of these three categories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43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one of these three categories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9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at least one of these three categories, sometimes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45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at least one of these three categories, sometimes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The rest of what we talk about falls under at least one of these three categories, sometimes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65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uniform sequences of operating HVAC DOAS units to ensure maximum performance.</a:t>
            </a:r>
          </a:p>
          <a:p>
            <a:pPr lvl="1"/>
            <a:r>
              <a:rPr lang="en-US" dirty="0"/>
              <a:t>Provide feedback loops for proper controls</a:t>
            </a:r>
          </a:p>
          <a:p>
            <a:pPr lvl="1"/>
            <a:r>
              <a:rPr lang="en-US" dirty="0"/>
              <a:t>Sensors need to be placed in the correct locations</a:t>
            </a:r>
          </a:p>
          <a:p>
            <a:pPr lvl="1"/>
            <a:r>
              <a:rPr lang="en-US" dirty="0"/>
              <a:t>PID Control loops  need to utilize the input signals to meet the desired setpoints (Heating and Cooling Loops)</a:t>
            </a:r>
          </a:p>
          <a:p>
            <a:pPr lvl="1"/>
            <a:r>
              <a:rPr lang="en-US" dirty="0"/>
              <a:t>Not all control loops need to be PID loops</a:t>
            </a:r>
          </a:p>
          <a:p>
            <a:pPr lvl="1"/>
            <a:r>
              <a:rPr lang="en-US" dirty="0"/>
              <a:t>PID loops shall be capable of limiting the rate of change</a:t>
            </a:r>
          </a:p>
          <a:p>
            <a:pPr lvl="1"/>
            <a:r>
              <a:rPr lang="en-US" dirty="0"/>
              <a:t>Adjustable set points with dead bands</a:t>
            </a:r>
          </a:p>
          <a:p>
            <a:pPr lvl="1"/>
            <a:r>
              <a:rPr lang="en-US" dirty="0"/>
              <a:t>Trim and Respond set point logic for critical zone control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87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for a PID to operate. Usually the “D” term is set to zero.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46306-F33D-4E55-9C06-8D71D328C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C22D-FB1F-C357-1E59-30C8B95CC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BEB9E-923E-8628-AF6E-7026CB232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A1A182-18E1-1282-9B45-7329A20B90C0}"/>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A5ABA9D9-518D-7073-BADF-3E10E7B13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5BAE0-8A83-7C1E-B0CD-32F20B923667}"/>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37147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CB0D-726E-6D91-27BE-45F333CDA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679C0-E553-C313-34E8-65E0913A5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B5D63-19FF-958D-4790-B81FD0376100}"/>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E09FABED-6FB6-9DC7-CADA-BE2BC4F57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62896-1849-A024-1E93-69AF863E7EC8}"/>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169681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6AEA7-A5D3-0B30-3ADC-CF9F2B79F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41997-9C2B-38EF-066D-79C9D4826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58315-33C9-A991-109D-591F68599F8A}"/>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CB894D1B-F43F-4AD0-B31C-E7B82D80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A4BC-2AA7-3C75-179C-CEBC011DB9FD}"/>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134487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A7B1C3-1C4D-C057-563D-9E3378EF8FBA}"/>
              </a:ext>
            </a:extLst>
          </p:cNvPr>
          <p:cNvSpPr/>
          <p:nvPr userDrawn="1"/>
        </p:nvSpPr>
        <p:spPr>
          <a:xfrm>
            <a:off x="-203200" y="-57150"/>
            <a:ext cx="8713457" cy="69723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utoShape 4">
            <a:extLst>
              <a:ext uri="{FF2B5EF4-FFF2-40B4-BE49-F238E27FC236}">
                <a16:creationId xmlns:a16="http://schemas.microsoft.com/office/drawing/2014/main" id="{38F48865-905D-7C4C-FDDB-2D3A7689F929}"/>
              </a:ext>
            </a:extLst>
          </p:cNvPr>
          <p:cNvSpPr/>
          <p:nvPr userDrawn="1"/>
        </p:nvSpPr>
        <p:spPr>
          <a:xfrm rot="2981">
            <a:off x="383211" y="3722062"/>
            <a:ext cx="8127049" cy="2476"/>
          </a:xfrm>
          <a:prstGeom prst="line">
            <a:avLst/>
          </a:prstGeom>
          <a:ln>
            <a:solidFill>
              <a:schemeClr val="bg1"/>
            </a:solidFill>
            <a:headEnd type="none" w="sm" len="sm"/>
            <a:tailEnd type="none" w="sm" len="sm"/>
          </a:ln>
        </p:spPr>
        <p:style>
          <a:lnRef idx="1">
            <a:schemeClr val="dk1"/>
          </a:lnRef>
          <a:fillRef idx="0">
            <a:schemeClr val="dk1"/>
          </a:fillRef>
          <a:effectRef idx="0">
            <a:schemeClr val="dk1"/>
          </a:effectRef>
          <a:fontRef idx="minor">
            <a:schemeClr val="tx1"/>
          </a:fontRef>
        </p:style>
      </p:sp>
      <p:grpSp>
        <p:nvGrpSpPr>
          <p:cNvPr id="17" name="Group 2">
            <a:extLst>
              <a:ext uri="{FF2B5EF4-FFF2-40B4-BE49-F238E27FC236}">
                <a16:creationId xmlns:a16="http://schemas.microsoft.com/office/drawing/2014/main" id="{E7E30594-DF3D-C289-EA4D-63E25D675626}"/>
              </a:ext>
            </a:extLst>
          </p:cNvPr>
          <p:cNvGrpSpPr/>
          <p:nvPr userDrawn="1"/>
        </p:nvGrpSpPr>
        <p:grpSpPr>
          <a:xfrm>
            <a:off x="8463831" y="-57150"/>
            <a:ext cx="3992526" cy="6972300"/>
            <a:chOff x="2277951" y="2339473"/>
            <a:chExt cx="5323368" cy="9296400"/>
          </a:xfrm>
        </p:grpSpPr>
        <p:pic>
          <p:nvPicPr>
            <p:cNvPr id="18" name="Picture 3">
              <a:extLst>
                <a:ext uri="{FF2B5EF4-FFF2-40B4-BE49-F238E27FC236}">
                  <a16:creationId xmlns:a16="http://schemas.microsoft.com/office/drawing/2014/main" id="{0305475D-7392-6FD6-581D-CABB9CE68465}"/>
                </a:ext>
              </a:extLst>
            </p:cNvPr>
            <p:cNvPicPr>
              <a:picLocks noChangeAspect="1"/>
            </p:cNvPicPr>
            <p:nvPr/>
          </p:nvPicPr>
          <p:blipFill>
            <a:blip r:embed="rId2"/>
            <a:srcRect l="14547" r="47372"/>
            <a:stretch>
              <a:fillRect/>
            </a:stretch>
          </p:blipFill>
          <p:spPr>
            <a:xfrm>
              <a:off x="2277951" y="2339473"/>
              <a:ext cx="5323368" cy="9296400"/>
            </a:xfrm>
            <a:prstGeom prst="rect">
              <a:avLst/>
            </a:prstGeom>
          </p:spPr>
        </p:pic>
      </p:grpSp>
      <p:pic>
        <p:nvPicPr>
          <p:cNvPr id="20" name="Picture 19" descr="A picture containing logo&#10;&#10;Description automatically generated">
            <a:extLst>
              <a:ext uri="{FF2B5EF4-FFF2-40B4-BE49-F238E27FC236}">
                <a16:creationId xmlns:a16="http://schemas.microsoft.com/office/drawing/2014/main" id="{5BBFCB4E-FF1E-8109-D014-BC34FEB5E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212" y="394478"/>
            <a:ext cx="3377191" cy="551689"/>
          </a:xfrm>
          <a:prstGeom prst="rect">
            <a:avLst/>
          </a:prstGeom>
        </p:spPr>
      </p:pic>
      <p:sp>
        <p:nvSpPr>
          <p:cNvPr id="21" name="Title 1">
            <a:extLst>
              <a:ext uri="{FF2B5EF4-FFF2-40B4-BE49-F238E27FC236}">
                <a16:creationId xmlns:a16="http://schemas.microsoft.com/office/drawing/2014/main" id="{8FAE5575-1154-6B04-16DA-2D95FF7DB3E8}"/>
              </a:ext>
            </a:extLst>
          </p:cNvPr>
          <p:cNvSpPr>
            <a:spLocks noGrp="1"/>
          </p:cNvSpPr>
          <p:nvPr>
            <p:ph type="title" hasCustomPrompt="1"/>
          </p:nvPr>
        </p:nvSpPr>
        <p:spPr>
          <a:xfrm>
            <a:off x="383211" y="2766218"/>
            <a:ext cx="7742217" cy="904701"/>
          </a:xfrm>
          <a:prstGeom prst="rect">
            <a:avLst/>
          </a:prstGeom>
        </p:spPr>
        <p:txBody>
          <a:bodyPr/>
          <a:lstStyle>
            <a:lvl1pPr>
              <a:defRPr sz="6000" b="1">
                <a:solidFill>
                  <a:srgbClr val="006649"/>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TITLE HERE  </a:t>
            </a:r>
          </a:p>
        </p:txBody>
      </p:sp>
      <p:sp>
        <p:nvSpPr>
          <p:cNvPr id="22" name="Content Placeholder 2">
            <a:extLst>
              <a:ext uri="{FF2B5EF4-FFF2-40B4-BE49-F238E27FC236}">
                <a16:creationId xmlns:a16="http://schemas.microsoft.com/office/drawing/2014/main" id="{89FC7742-22CC-6C12-E57E-9D46262D5B27}"/>
              </a:ext>
            </a:extLst>
          </p:cNvPr>
          <p:cNvSpPr>
            <a:spLocks noGrp="1"/>
          </p:cNvSpPr>
          <p:nvPr>
            <p:ph idx="1" hasCustomPrompt="1"/>
          </p:nvPr>
        </p:nvSpPr>
        <p:spPr>
          <a:xfrm>
            <a:off x="383211" y="3955367"/>
            <a:ext cx="7742217" cy="1088734"/>
          </a:xfrm>
          <a:prstGeom prst="rect">
            <a:avLst/>
          </a:prstGeom>
        </p:spPr>
        <p:txBody>
          <a:bodyPr/>
          <a:lstStyle>
            <a:lvl1pPr marL="0" indent="0">
              <a:buNone/>
              <a:defRPr>
                <a:solidFill>
                  <a:schemeClr val="bg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Text Here</a:t>
            </a:r>
          </a:p>
        </p:txBody>
      </p:sp>
      <p:sp>
        <p:nvSpPr>
          <p:cNvPr id="23" name="Content Placeholder 2">
            <a:extLst>
              <a:ext uri="{FF2B5EF4-FFF2-40B4-BE49-F238E27FC236}">
                <a16:creationId xmlns:a16="http://schemas.microsoft.com/office/drawing/2014/main" id="{4EFA1F9F-CA00-0FD4-BF27-61480DBF30F2}"/>
              </a:ext>
            </a:extLst>
          </p:cNvPr>
          <p:cNvSpPr>
            <a:spLocks noGrp="1"/>
          </p:cNvSpPr>
          <p:nvPr>
            <p:ph idx="10" hasCustomPrompt="1"/>
          </p:nvPr>
        </p:nvSpPr>
        <p:spPr>
          <a:xfrm>
            <a:off x="383211" y="5247619"/>
            <a:ext cx="7742217" cy="1088734"/>
          </a:xfrm>
          <a:prstGeom prst="rect">
            <a:avLst/>
          </a:prstGeom>
        </p:spPr>
        <p:txBody>
          <a:bodyPr/>
          <a:lstStyle>
            <a:lvl1pPr marL="0" indent="0">
              <a:buNone/>
              <a:defRPr sz="1600">
                <a:solidFill>
                  <a:schemeClr val="bg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Optional Text Here</a:t>
            </a:r>
          </a:p>
        </p:txBody>
      </p:sp>
    </p:spTree>
    <p:extLst>
      <p:ext uri="{BB962C8B-B14F-4D97-AF65-F5344CB8AC3E}">
        <p14:creationId xmlns:p14="http://schemas.microsoft.com/office/powerpoint/2010/main" val="376335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767F5A-1A31-C57C-8D84-52D462108A6B}"/>
              </a:ext>
            </a:extLst>
          </p:cNvPr>
          <p:cNvSpPr>
            <a:spLocks noGrp="1"/>
          </p:cNvSpPr>
          <p:nvPr>
            <p:ph type="title"/>
          </p:nvPr>
        </p:nvSpPr>
        <p:spPr>
          <a:xfrm>
            <a:off x="838200" y="365125"/>
            <a:ext cx="10515600" cy="1325563"/>
          </a:xfrm>
          <a:prstGeom prst="rect">
            <a:avLst/>
          </a:prstGeom>
        </p:spPr>
        <p:txBody>
          <a:bodyPr/>
          <a:lstStyle>
            <a:lvl1pPr>
              <a:defRPr sz="4000" b="1">
                <a:solidFill>
                  <a:schemeClr val="tx1">
                    <a:lumMod val="65000"/>
                    <a:lumOff val="35000"/>
                  </a:schemeClr>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237C9BD-EDDB-4B37-D717-948C1C7940E6}"/>
              </a:ext>
            </a:extLst>
          </p:cNvPr>
          <p:cNvSpPr>
            <a:spLocks noGrp="1"/>
          </p:cNvSpPr>
          <p:nvPr>
            <p:ph idx="1"/>
          </p:nvPr>
        </p:nvSpPr>
        <p:spPr>
          <a:xfrm>
            <a:off x="838200" y="1825625"/>
            <a:ext cx="10515600" cy="4081189"/>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61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A7AFC87-5A3A-2AB0-766B-8D042CB36B20}"/>
              </a:ext>
            </a:extLst>
          </p:cNvPr>
          <p:cNvGrpSpPr/>
          <p:nvPr userDrawn="1"/>
        </p:nvGrpSpPr>
        <p:grpSpPr>
          <a:xfrm>
            <a:off x="0" y="-177145"/>
            <a:ext cx="12265209" cy="6273145"/>
            <a:chOff x="0" y="55940"/>
            <a:chExt cx="24396700" cy="9581071"/>
          </a:xfrm>
        </p:grpSpPr>
        <p:pic>
          <p:nvPicPr>
            <p:cNvPr id="3" name="Picture 3">
              <a:extLst>
                <a:ext uri="{FF2B5EF4-FFF2-40B4-BE49-F238E27FC236}">
                  <a16:creationId xmlns:a16="http://schemas.microsoft.com/office/drawing/2014/main" id="{8E272101-BEF4-ED1A-6533-6B8CA744D366}"/>
                </a:ext>
              </a:extLst>
            </p:cNvPr>
            <p:cNvPicPr>
              <a:picLocks noChangeAspect="1"/>
            </p:cNvPicPr>
            <p:nvPr/>
          </p:nvPicPr>
          <p:blipFill rotWithShape="1">
            <a:blip r:embed="rId2"/>
            <a:srcRect l="597" t="32453" r="-597" b="15184"/>
            <a:stretch/>
          </p:blipFill>
          <p:spPr>
            <a:xfrm>
              <a:off x="0" y="55940"/>
              <a:ext cx="24396700" cy="9581071"/>
            </a:xfrm>
            <a:prstGeom prst="rect">
              <a:avLst/>
            </a:prstGeom>
          </p:spPr>
        </p:pic>
      </p:grpSp>
      <p:grpSp>
        <p:nvGrpSpPr>
          <p:cNvPr id="4" name="Group 4">
            <a:extLst>
              <a:ext uri="{FF2B5EF4-FFF2-40B4-BE49-F238E27FC236}">
                <a16:creationId xmlns:a16="http://schemas.microsoft.com/office/drawing/2014/main" id="{3714C495-58EB-5D92-B814-CCC2064856B3}"/>
              </a:ext>
            </a:extLst>
          </p:cNvPr>
          <p:cNvGrpSpPr/>
          <p:nvPr userDrawn="1"/>
        </p:nvGrpSpPr>
        <p:grpSpPr>
          <a:xfrm>
            <a:off x="2079090" y="1653748"/>
            <a:ext cx="8275402" cy="2392472"/>
            <a:chOff x="0" y="0"/>
            <a:chExt cx="4271416" cy="956945"/>
          </a:xfrm>
          <a:effectLst>
            <a:outerShdw blurRad="50800" dist="50800" dir="5400000" algn="ctr" rotWithShape="0">
              <a:srgbClr val="000000">
                <a:alpha val="87000"/>
              </a:srgbClr>
            </a:outerShdw>
          </a:effectLst>
        </p:grpSpPr>
        <p:sp>
          <p:nvSpPr>
            <p:cNvPr id="5" name="Freeform 5">
              <a:extLst>
                <a:ext uri="{FF2B5EF4-FFF2-40B4-BE49-F238E27FC236}">
                  <a16:creationId xmlns:a16="http://schemas.microsoft.com/office/drawing/2014/main" id="{FD44445F-4B30-B936-89FD-2079430BC7C7}"/>
                </a:ext>
              </a:extLst>
            </p:cNvPr>
            <p:cNvSpPr/>
            <p:nvPr/>
          </p:nvSpPr>
          <p:spPr>
            <a:xfrm>
              <a:off x="0" y="0"/>
              <a:ext cx="4271416" cy="956945"/>
            </a:xfrm>
            <a:custGeom>
              <a:avLst/>
              <a:gdLst/>
              <a:ahLst/>
              <a:cxnLst/>
              <a:rect l="l" t="t" r="r" b="b"/>
              <a:pathLst>
                <a:path w="4271416" h="956945">
                  <a:moveTo>
                    <a:pt x="0" y="0"/>
                  </a:moveTo>
                  <a:lnTo>
                    <a:pt x="4271416" y="0"/>
                  </a:lnTo>
                  <a:lnTo>
                    <a:pt x="4271416" y="956945"/>
                  </a:lnTo>
                  <a:lnTo>
                    <a:pt x="0" y="956945"/>
                  </a:lnTo>
                  <a:close/>
                </a:path>
              </a:pathLst>
            </a:custGeom>
            <a:solidFill>
              <a:schemeClr val="tx1">
                <a:lumMod val="85000"/>
                <a:lumOff val="15000"/>
                <a:alpha val="80000"/>
              </a:schemeClr>
            </a:solidFill>
            <a:effectLst>
              <a:outerShdw blurRad="50800" dist="50800" dir="5400000" algn="ctr" rotWithShape="0">
                <a:srgbClr val="000000">
                  <a:alpha val="97000"/>
                </a:srgbClr>
              </a:outerShdw>
            </a:effectLst>
          </p:spPr>
          <p:txBody>
            <a:bodyPr/>
            <a:lstStyle/>
            <a:p>
              <a:endParaRPr lang="en-US" dirty="0"/>
            </a:p>
          </p:txBody>
        </p:sp>
      </p:grpSp>
      <p:sp>
        <p:nvSpPr>
          <p:cNvPr id="30" name="Title 1">
            <a:extLst>
              <a:ext uri="{FF2B5EF4-FFF2-40B4-BE49-F238E27FC236}">
                <a16:creationId xmlns:a16="http://schemas.microsoft.com/office/drawing/2014/main" id="{8EC19D4C-9485-A4CD-DC9B-231A8F122A78}"/>
              </a:ext>
            </a:extLst>
          </p:cNvPr>
          <p:cNvSpPr>
            <a:spLocks noGrp="1"/>
          </p:cNvSpPr>
          <p:nvPr>
            <p:ph type="title" hasCustomPrompt="1"/>
          </p:nvPr>
        </p:nvSpPr>
        <p:spPr>
          <a:xfrm>
            <a:off x="2333845" y="1924981"/>
            <a:ext cx="7742217" cy="2121239"/>
          </a:xfrm>
          <a:prstGeom prst="rect">
            <a:avLst/>
          </a:prstGeom>
        </p:spPr>
        <p:txBody>
          <a:bodyPr/>
          <a:lstStyle>
            <a:lvl1pPr algn="ctr">
              <a:defRPr sz="6000" b="1">
                <a:solidFill>
                  <a:srgbClr val="006649"/>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TITLE HERE  </a:t>
            </a:r>
          </a:p>
        </p:txBody>
      </p:sp>
    </p:spTree>
    <p:extLst>
      <p:ext uri="{BB962C8B-B14F-4D97-AF65-F5344CB8AC3E}">
        <p14:creationId xmlns:p14="http://schemas.microsoft.com/office/powerpoint/2010/main" val="246469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0185-39BE-7BBD-9321-8094F86E9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4EDC8-6B12-F291-1122-C5C5EB656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82E4E-CD8E-C042-5081-086969DCA5DF}"/>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A3E00A7E-4F18-766E-9658-978294969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1187A-9BAC-9386-EF7E-839B9C664ECD}"/>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243377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25AE-A356-17D7-3974-8866C9E2A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2CB689-3F13-C60A-90E9-494C49A92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E3EACE-678A-59FF-E9B1-A8BE42BA3ADE}"/>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BEAFB490-5C26-C65C-3304-B5D87C9CC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80E9-4AE1-FE81-4E7B-08A3D354CC68}"/>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50586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7F3C-8789-536E-0FB2-F11AA94E1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DB222-3952-8A87-7C4F-C3E3B4897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D3451-2347-3B2A-0ED6-FB5A4F41E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342A9-58A4-BDB8-C37D-E79FBAB60E67}"/>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6" name="Footer Placeholder 5">
            <a:extLst>
              <a:ext uri="{FF2B5EF4-FFF2-40B4-BE49-F238E27FC236}">
                <a16:creationId xmlns:a16="http://schemas.microsoft.com/office/drawing/2014/main" id="{B554785E-B25D-72DA-3991-454B13300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3493F-6DA0-E1BB-3339-1ABDEBBAB536}"/>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389324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31FA-3A5D-9E5D-7796-B4A9D39FE3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ADA685-9C9E-D27A-1451-79667E187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6BE52-9122-DABF-5BE6-9C0C73D35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D4925-96E3-122B-FC60-9CB1668B5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DAE07-911B-39C6-4804-938A6CA137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E15B03-49F4-C95B-45BF-6FF46ED63C78}"/>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8" name="Footer Placeholder 7">
            <a:extLst>
              <a:ext uri="{FF2B5EF4-FFF2-40B4-BE49-F238E27FC236}">
                <a16:creationId xmlns:a16="http://schemas.microsoft.com/office/drawing/2014/main" id="{CD95823B-EFCE-9454-C4CB-89A7D58894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F92B75-B373-7478-D345-54768ADA8244}"/>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89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B91-9338-B115-8CF2-4F15A61ED4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04CCB-D513-D9A2-A8D1-74D76EAD8D9C}"/>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4" name="Footer Placeholder 3">
            <a:extLst>
              <a:ext uri="{FF2B5EF4-FFF2-40B4-BE49-F238E27FC236}">
                <a16:creationId xmlns:a16="http://schemas.microsoft.com/office/drawing/2014/main" id="{078C6755-FB50-9132-4901-987B02FCBD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4E17DB-0EF8-BB31-078B-9D087390836C}"/>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256241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9C36D-7585-DFF9-74EE-3EE7D63460ED}"/>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3" name="Footer Placeholder 2">
            <a:extLst>
              <a:ext uri="{FF2B5EF4-FFF2-40B4-BE49-F238E27FC236}">
                <a16:creationId xmlns:a16="http://schemas.microsoft.com/office/drawing/2014/main" id="{7C95A7FE-1CC7-2EA7-D888-3F15CB48FB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5DA2EC-F722-5C92-8223-17933BF17060}"/>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111523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D660-43D6-B506-BA08-279B1CE81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2D617C-29C9-56DD-A94F-1AD24A10D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9CE0C-E8F8-3EA3-7D55-14700FF4E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7A811-2CE7-67C2-DDD0-2B90416EA867}"/>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6" name="Footer Placeholder 5">
            <a:extLst>
              <a:ext uri="{FF2B5EF4-FFF2-40B4-BE49-F238E27FC236}">
                <a16:creationId xmlns:a16="http://schemas.microsoft.com/office/drawing/2014/main" id="{740B6299-E63F-5628-7B95-9F87153CB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E72F1-A771-DCB6-7EB8-12286D4925EE}"/>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295197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12DF-4E25-77C2-9D65-20240D393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9C9313-C278-9A28-3F89-CE57CFBBA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96E67C-C9D4-C9F2-B39B-3FB90748C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9C578-2B0D-016F-7668-ECC178F09833}"/>
              </a:ext>
            </a:extLst>
          </p:cNvPr>
          <p:cNvSpPr>
            <a:spLocks noGrp="1"/>
          </p:cNvSpPr>
          <p:nvPr>
            <p:ph type="dt" sz="half" idx="10"/>
          </p:nvPr>
        </p:nvSpPr>
        <p:spPr/>
        <p:txBody>
          <a:bodyPr/>
          <a:lstStyle/>
          <a:p>
            <a:fld id="{125DC1D3-ABF2-4957-A147-64B2E6F550A0}" type="datetimeFigureOut">
              <a:rPr lang="en-US" smtClean="0"/>
              <a:t>10/17/2023</a:t>
            </a:fld>
            <a:endParaRPr lang="en-US"/>
          </a:p>
        </p:txBody>
      </p:sp>
      <p:sp>
        <p:nvSpPr>
          <p:cNvPr id="6" name="Footer Placeholder 5">
            <a:extLst>
              <a:ext uri="{FF2B5EF4-FFF2-40B4-BE49-F238E27FC236}">
                <a16:creationId xmlns:a16="http://schemas.microsoft.com/office/drawing/2014/main" id="{1A8DBEA8-DD2F-44A5-1733-7A7A3CEED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40400-5E91-2A96-A29F-FFAC83942782}"/>
              </a:ext>
            </a:extLst>
          </p:cNvPr>
          <p:cNvSpPr>
            <a:spLocks noGrp="1"/>
          </p:cNvSpPr>
          <p:nvPr>
            <p:ph type="sldNum" sz="quarter" idx="12"/>
          </p:nvPr>
        </p:nvSpPr>
        <p:spPr/>
        <p:txBody>
          <a:bodyPr/>
          <a:lstStyle/>
          <a:p>
            <a:fld id="{EE8967DD-49F9-45A9-A116-A025B0733F2B}" type="slidenum">
              <a:rPr lang="en-US" smtClean="0"/>
              <a:t>‹#›</a:t>
            </a:fld>
            <a:endParaRPr lang="en-US"/>
          </a:p>
        </p:txBody>
      </p:sp>
    </p:spTree>
    <p:extLst>
      <p:ext uri="{BB962C8B-B14F-4D97-AF65-F5344CB8AC3E}">
        <p14:creationId xmlns:p14="http://schemas.microsoft.com/office/powerpoint/2010/main" val="112000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7A9D3-E1C9-E684-D17C-A8DFE51F9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5E0C5-2209-2CC4-3707-138DD7F42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AB1DA-68C4-867D-BBAF-B74E75B6F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DC1D3-ABF2-4957-A147-64B2E6F550A0}" type="datetimeFigureOut">
              <a:rPr lang="en-US" smtClean="0"/>
              <a:t>10/17/2023</a:t>
            </a:fld>
            <a:endParaRPr lang="en-US"/>
          </a:p>
        </p:txBody>
      </p:sp>
      <p:sp>
        <p:nvSpPr>
          <p:cNvPr id="5" name="Footer Placeholder 4">
            <a:extLst>
              <a:ext uri="{FF2B5EF4-FFF2-40B4-BE49-F238E27FC236}">
                <a16:creationId xmlns:a16="http://schemas.microsoft.com/office/drawing/2014/main" id="{CA03085D-3FA3-A002-48AC-1B59EB500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706A4-6970-5156-2305-3CB2CB691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967DD-49F9-45A9-A116-A025B0733F2B}" type="slidenum">
              <a:rPr lang="en-US" smtClean="0"/>
              <a:t>‹#›</a:t>
            </a:fld>
            <a:endParaRPr lang="en-US"/>
          </a:p>
        </p:txBody>
      </p:sp>
    </p:spTree>
    <p:extLst>
      <p:ext uri="{BB962C8B-B14F-4D97-AF65-F5344CB8AC3E}">
        <p14:creationId xmlns:p14="http://schemas.microsoft.com/office/powerpoint/2010/main" val="2693465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B84E-1F1A-A72A-ED01-4A6F387CAF2B}"/>
              </a:ext>
            </a:extLst>
          </p:cNvPr>
          <p:cNvSpPr>
            <a:spLocks noGrp="1"/>
          </p:cNvSpPr>
          <p:nvPr>
            <p:ph type="title"/>
          </p:nvPr>
        </p:nvSpPr>
        <p:spPr/>
        <p:txBody>
          <a:bodyPr>
            <a:normAutofit fontScale="90000"/>
          </a:bodyPr>
          <a:lstStyle/>
          <a:p>
            <a:r>
              <a:rPr lang="en-US" dirty="0"/>
              <a:t>REP TRAINING</a:t>
            </a:r>
          </a:p>
        </p:txBody>
      </p:sp>
      <p:sp>
        <p:nvSpPr>
          <p:cNvPr id="3" name="Content Placeholder 2">
            <a:extLst>
              <a:ext uri="{FF2B5EF4-FFF2-40B4-BE49-F238E27FC236}">
                <a16:creationId xmlns:a16="http://schemas.microsoft.com/office/drawing/2014/main" id="{8ABD96BA-B899-7327-4C74-6C1010F73994}"/>
              </a:ext>
            </a:extLst>
          </p:cNvPr>
          <p:cNvSpPr>
            <a:spLocks noGrp="1"/>
          </p:cNvSpPr>
          <p:nvPr>
            <p:ph idx="1"/>
          </p:nvPr>
        </p:nvSpPr>
        <p:spPr>
          <a:xfrm>
            <a:off x="383211" y="3955367"/>
            <a:ext cx="7742217" cy="1044896"/>
          </a:xfrm>
        </p:spPr>
        <p:txBody>
          <a:bodyPr/>
          <a:lstStyle/>
          <a:p>
            <a:r>
              <a:rPr lang="en-US" sz="3600" dirty="0"/>
              <a:t>Controls</a:t>
            </a:r>
            <a:endParaRPr lang="en-US" dirty="0"/>
          </a:p>
        </p:txBody>
      </p:sp>
    </p:spTree>
    <p:extLst>
      <p:ext uri="{BB962C8B-B14F-4D97-AF65-F5344CB8AC3E}">
        <p14:creationId xmlns:p14="http://schemas.microsoft.com/office/powerpoint/2010/main" val="82546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610079"/>
          </a:xfrm>
        </p:spPr>
        <p:txBody>
          <a:bodyPr lIns="91440" tIns="45720" rIns="91440" bIns="45720" anchor="t"/>
          <a:lstStyle/>
          <a:p>
            <a:r>
              <a:rPr lang="en-US" sz="2800" dirty="0">
                <a:latin typeface="Rift"/>
                <a:ea typeface="Open Sans"/>
                <a:cs typeface="Open Sans"/>
              </a:rPr>
              <a:t>Communications - BACnet</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a:scene3d>
              <a:camera prst="orthographicFront"/>
              <a:lightRig rig="threePt" dir="t"/>
            </a:scene3d>
            <a:sp3d>
              <a:bevelT prst="angle"/>
            </a:sp3d>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27" name="Picture 26">
            <a:extLst>
              <a:ext uri="{FF2B5EF4-FFF2-40B4-BE49-F238E27FC236}">
                <a16:creationId xmlns:a16="http://schemas.microsoft.com/office/drawing/2014/main" id="{9D132740-6C3C-9755-8AD7-26D0D0838EF7}"/>
              </a:ext>
            </a:extLst>
          </p:cNvPr>
          <p:cNvPicPr>
            <a:picLocks noChangeAspect="1"/>
          </p:cNvPicPr>
          <p:nvPr/>
        </p:nvPicPr>
        <p:blipFill>
          <a:blip r:embed="rId7"/>
          <a:stretch>
            <a:fillRect/>
          </a:stretch>
        </p:blipFill>
        <p:spPr>
          <a:xfrm>
            <a:off x="2344153" y="1311162"/>
            <a:ext cx="9638852" cy="2865389"/>
          </a:xfrm>
          <a:prstGeom prst="rect">
            <a:avLst/>
          </a:prstGeom>
        </p:spPr>
      </p:pic>
    </p:spTree>
    <p:extLst>
      <p:ext uri="{BB962C8B-B14F-4D97-AF65-F5344CB8AC3E}">
        <p14:creationId xmlns:p14="http://schemas.microsoft.com/office/powerpoint/2010/main" val="34442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Control Methodologies (PID Feedback)</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
        <p:nvSpPr>
          <p:cNvPr id="32" name="TextBox 31">
            <a:extLst>
              <a:ext uri="{FF2B5EF4-FFF2-40B4-BE49-F238E27FC236}">
                <a16:creationId xmlns:a16="http://schemas.microsoft.com/office/drawing/2014/main" id="{FB0279EB-C433-F14E-26B1-FF76596B0790}"/>
              </a:ext>
            </a:extLst>
          </p:cNvPr>
          <p:cNvSpPr txBox="1"/>
          <p:nvPr/>
        </p:nvSpPr>
        <p:spPr>
          <a:xfrm>
            <a:off x="2527303" y="1340130"/>
            <a:ext cx="1882014" cy="3170099"/>
          </a:xfrm>
          <a:prstGeom prst="rect">
            <a:avLst/>
          </a:prstGeom>
          <a:noFill/>
        </p:spPr>
        <p:txBody>
          <a:bodyPr wrap="square" rtlCol="0">
            <a:spAutoFit/>
          </a:bodyPr>
          <a:lstStyle/>
          <a:p>
            <a:r>
              <a:rPr lang="en-US" sz="4000" dirty="0"/>
              <a:t>P</a:t>
            </a:r>
            <a:r>
              <a:rPr lang="en-US" sz="2000" dirty="0"/>
              <a:t>roportional</a:t>
            </a:r>
            <a:endParaRPr lang="en-US" sz="4000" dirty="0"/>
          </a:p>
          <a:p>
            <a:endParaRPr lang="en-US" sz="4000" dirty="0"/>
          </a:p>
          <a:p>
            <a:r>
              <a:rPr lang="en-US" sz="4000" dirty="0"/>
              <a:t>I</a:t>
            </a:r>
            <a:r>
              <a:rPr lang="en-US" sz="2000" dirty="0"/>
              <a:t>ntegral</a:t>
            </a:r>
            <a:endParaRPr lang="en-US" sz="4000" dirty="0"/>
          </a:p>
          <a:p>
            <a:endParaRPr lang="en-US" sz="4000" dirty="0"/>
          </a:p>
          <a:p>
            <a:r>
              <a:rPr lang="en-US" sz="4000" dirty="0"/>
              <a:t>D</a:t>
            </a:r>
            <a:r>
              <a:rPr lang="en-US" sz="2000" dirty="0"/>
              <a:t>erivative</a:t>
            </a:r>
            <a:endParaRPr lang="en-US" sz="4000" dirty="0"/>
          </a:p>
        </p:txBody>
      </p:sp>
      <p:cxnSp>
        <p:nvCxnSpPr>
          <p:cNvPr id="34" name="Straight Connector 33">
            <a:extLst>
              <a:ext uri="{FF2B5EF4-FFF2-40B4-BE49-F238E27FC236}">
                <a16:creationId xmlns:a16="http://schemas.microsoft.com/office/drawing/2014/main" id="{F088EC01-45B3-8445-F748-63950A291EC3}"/>
              </a:ext>
            </a:extLst>
          </p:cNvPr>
          <p:cNvCxnSpPr>
            <a:cxnSpLocks/>
          </p:cNvCxnSpPr>
          <p:nvPr/>
        </p:nvCxnSpPr>
        <p:spPr>
          <a:xfrm>
            <a:off x="5742432" y="1773081"/>
            <a:ext cx="29809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1A30568B-6575-E047-1206-83EF09567BDB}"/>
              </a:ext>
            </a:extLst>
          </p:cNvPr>
          <p:cNvSpPr/>
          <p:nvPr/>
        </p:nvSpPr>
        <p:spPr>
          <a:xfrm>
            <a:off x="5742432" y="1340130"/>
            <a:ext cx="2944368" cy="115649"/>
          </a:xfrm>
          <a:custGeom>
            <a:avLst/>
            <a:gdLst>
              <a:gd name="connsiteX0" fmla="*/ 0 w 3044952"/>
              <a:gd name="connsiteY0" fmla="*/ 107051 h 158692"/>
              <a:gd name="connsiteX1" fmla="*/ 603504 w 3044952"/>
              <a:gd name="connsiteY1" fmla="*/ 33899 h 158692"/>
              <a:gd name="connsiteX2" fmla="*/ 1645920 w 3044952"/>
              <a:gd name="connsiteY2" fmla="*/ 6467 h 158692"/>
              <a:gd name="connsiteX3" fmla="*/ 2478024 w 3044952"/>
              <a:gd name="connsiteY3" fmla="*/ 152771 h 158692"/>
              <a:gd name="connsiteX4" fmla="*/ 3044952 w 3044952"/>
              <a:gd name="connsiteY4" fmla="*/ 116195 h 1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158692">
                <a:moveTo>
                  <a:pt x="0" y="107051"/>
                </a:moveTo>
                <a:cubicBezTo>
                  <a:pt x="164592" y="78857"/>
                  <a:pt x="329184" y="50663"/>
                  <a:pt x="603504" y="33899"/>
                </a:cubicBezTo>
                <a:cubicBezTo>
                  <a:pt x="877824" y="17135"/>
                  <a:pt x="1333500" y="-13345"/>
                  <a:pt x="1645920" y="6467"/>
                </a:cubicBezTo>
                <a:cubicBezTo>
                  <a:pt x="1958340" y="26279"/>
                  <a:pt x="2244852" y="134483"/>
                  <a:pt x="2478024" y="152771"/>
                </a:cubicBezTo>
                <a:cubicBezTo>
                  <a:pt x="2711196" y="171059"/>
                  <a:pt x="2878074" y="143627"/>
                  <a:pt x="3044952" y="11619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D3C1AB85-3EB2-5653-1AC2-9E174EA2BE9F}"/>
              </a:ext>
            </a:extLst>
          </p:cNvPr>
          <p:cNvCxnSpPr>
            <a:cxnSpLocks/>
            <a:stCxn id="36" idx="2"/>
          </p:cNvCxnSpPr>
          <p:nvPr/>
        </p:nvCxnSpPr>
        <p:spPr>
          <a:xfrm>
            <a:off x="7333982" y="1344843"/>
            <a:ext cx="0" cy="395073"/>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C8399C-D924-82BB-6C10-6B5E74B155B5}"/>
              </a:ext>
            </a:extLst>
          </p:cNvPr>
          <p:cNvCxnSpPr>
            <a:cxnSpLocks/>
          </p:cNvCxnSpPr>
          <p:nvPr/>
        </p:nvCxnSpPr>
        <p:spPr>
          <a:xfrm>
            <a:off x="5779008" y="3147203"/>
            <a:ext cx="29809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8847D797-82D5-73C0-B395-4CC3D9F0978F}"/>
              </a:ext>
            </a:extLst>
          </p:cNvPr>
          <p:cNvSpPr/>
          <p:nvPr/>
        </p:nvSpPr>
        <p:spPr>
          <a:xfrm>
            <a:off x="5779008" y="2616599"/>
            <a:ext cx="2944368" cy="556733"/>
          </a:xfrm>
          <a:custGeom>
            <a:avLst/>
            <a:gdLst>
              <a:gd name="connsiteX0" fmla="*/ 0 w 3044952"/>
              <a:gd name="connsiteY0" fmla="*/ 107051 h 158692"/>
              <a:gd name="connsiteX1" fmla="*/ 603504 w 3044952"/>
              <a:gd name="connsiteY1" fmla="*/ 33899 h 158692"/>
              <a:gd name="connsiteX2" fmla="*/ 1645920 w 3044952"/>
              <a:gd name="connsiteY2" fmla="*/ 6467 h 158692"/>
              <a:gd name="connsiteX3" fmla="*/ 2478024 w 3044952"/>
              <a:gd name="connsiteY3" fmla="*/ 152771 h 158692"/>
              <a:gd name="connsiteX4" fmla="*/ 3044952 w 3044952"/>
              <a:gd name="connsiteY4" fmla="*/ 116195 h 1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158692">
                <a:moveTo>
                  <a:pt x="0" y="107051"/>
                </a:moveTo>
                <a:cubicBezTo>
                  <a:pt x="164592" y="78857"/>
                  <a:pt x="329184" y="50663"/>
                  <a:pt x="603504" y="33899"/>
                </a:cubicBezTo>
                <a:cubicBezTo>
                  <a:pt x="877824" y="17135"/>
                  <a:pt x="1333500" y="-13345"/>
                  <a:pt x="1645920" y="6467"/>
                </a:cubicBezTo>
                <a:cubicBezTo>
                  <a:pt x="1958340" y="26279"/>
                  <a:pt x="2244852" y="134483"/>
                  <a:pt x="2478024" y="152771"/>
                </a:cubicBezTo>
                <a:cubicBezTo>
                  <a:pt x="2711196" y="171059"/>
                  <a:pt x="2878074" y="143627"/>
                  <a:pt x="3044952" y="11619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ED80B92-8791-2DC4-2D61-BA22E2833E59}"/>
              </a:ext>
            </a:extLst>
          </p:cNvPr>
          <p:cNvCxnSpPr>
            <a:cxnSpLocks/>
            <a:stCxn id="41" idx="0"/>
          </p:cNvCxnSpPr>
          <p:nvPr/>
        </p:nvCxnSpPr>
        <p:spPr>
          <a:xfrm>
            <a:off x="5779008" y="2992162"/>
            <a:ext cx="2387092" cy="7803"/>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C6429B4-611C-F13A-6991-34C5D1A7A153}"/>
              </a:ext>
            </a:extLst>
          </p:cNvPr>
          <p:cNvCxnSpPr>
            <a:cxnSpLocks/>
          </p:cNvCxnSpPr>
          <p:nvPr/>
        </p:nvCxnSpPr>
        <p:spPr>
          <a:xfrm>
            <a:off x="5779008" y="4327170"/>
            <a:ext cx="29809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04D13939-A9E7-1365-65D5-5E403C4740DE}"/>
              </a:ext>
            </a:extLst>
          </p:cNvPr>
          <p:cNvSpPr/>
          <p:nvPr/>
        </p:nvSpPr>
        <p:spPr>
          <a:xfrm>
            <a:off x="5793106" y="3774990"/>
            <a:ext cx="2944368" cy="356751"/>
          </a:xfrm>
          <a:custGeom>
            <a:avLst/>
            <a:gdLst>
              <a:gd name="connsiteX0" fmla="*/ 0 w 3044952"/>
              <a:gd name="connsiteY0" fmla="*/ 107051 h 158692"/>
              <a:gd name="connsiteX1" fmla="*/ 603504 w 3044952"/>
              <a:gd name="connsiteY1" fmla="*/ 33899 h 158692"/>
              <a:gd name="connsiteX2" fmla="*/ 1645920 w 3044952"/>
              <a:gd name="connsiteY2" fmla="*/ 6467 h 158692"/>
              <a:gd name="connsiteX3" fmla="*/ 2478024 w 3044952"/>
              <a:gd name="connsiteY3" fmla="*/ 152771 h 158692"/>
              <a:gd name="connsiteX4" fmla="*/ 3044952 w 3044952"/>
              <a:gd name="connsiteY4" fmla="*/ 116195 h 1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158692">
                <a:moveTo>
                  <a:pt x="0" y="107051"/>
                </a:moveTo>
                <a:cubicBezTo>
                  <a:pt x="164592" y="78857"/>
                  <a:pt x="329184" y="50663"/>
                  <a:pt x="603504" y="33899"/>
                </a:cubicBezTo>
                <a:cubicBezTo>
                  <a:pt x="877824" y="17135"/>
                  <a:pt x="1333500" y="-13345"/>
                  <a:pt x="1645920" y="6467"/>
                </a:cubicBezTo>
                <a:cubicBezTo>
                  <a:pt x="1958340" y="26279"/>
                  <a:pt x="2244852" y="134483"/>
                  <a:pt x="2478024" y="152771"/>
                </a:cubicBezTo>
                <a:cubicBezTo>
                  <a:pt x="2711196" y="171059"/>
                  <a:pt x="2878074" y="143627"/>
                  <a:pt x="3044952" y="11619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59D1F918-DE85-6571-24B3-20602A59969C}"/>
              </a:ext>
            </a:extLst>
          </p:cNvPr>
          <p:cNvCxnSpPr>
            <a:cxnSpLocks/>
          </p:cNvCxnSpPr>
          <p:nvPr/>
        </p:nvCxnSpPr>
        <p:spPr>
          <a:xfrm>
            <a:off x="7626350" y="3744937"/>
            <a:ext cx="603250" cy="26493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7E8F3DD-749A-1373-547F-C78640EE0534}"/>
              </a:ext>
            </a:extLst>
          </p:cNvPr>
          <p:cNvSpPr txBox="1"/>
          <p:nvPr/>
        </p:nvSpPr>
        <p:spPr>
          <a:xfrm>
            <a:off x="8686800" y="1233025"/>
            <a:ext cx="977897" cy="338554"/>
          </a:xfrm>
          <a:prstGeom prst="rect">
            <a:avLst/>
          </a:prstGeom>
          <a:noFill/>
        </p:spPr>
        <p:txBody>
          <a:bodyPr wrap="square" rtlCol="0">
            <a:spAutoFit/>
          </a:bodyPr>
          <a:lstStyle/>
          <a:p>
            <a:r>
              <a:rPr lang="en-US" sz="1600" b="1" dirty="0">
                <a:solidFill>
                  <a:srgbClr val="FF0000"/>
                </a:solidFill>
              </a:rPr>
              <a:t>Sensor</a:t>
            </a:r>
          </a:p>
        </p:txBody>
      </p:sp>
      <p:sp>
        <p:nvSpPr>
          <p:cNvPr id="54" name="TextBox 53">
            <a:extLst>
              <a:ext uri="{FF2B5EF4-FFF2-40B4-BE49-F238E27FC236}">
                <a16:creationId xmlns:a16="http://schemas.microsoft.com/office/drawing/2014/main" id="{0BB63920-607C-A189-F038-0796F0706570}"/>
              </a:ext>
            </a:extLst>
          </p:cNvPr>
          <p:cNvSpPr txBox="1"/>
          <p:nvPr/>
        </p:nvSpPr>
        <p:spPr>
          <a:xfrm>
            <a:off x="8686799" y="1575013"/>
            <a:ext cx="977897" cy="338554"/>
          </a:xfrm>
          <a:prstGeom prst="rect">
            <a:avLst/>
          </a:prstGeom>
          <a:noFill/>
        </p:spPr>
        <p:txBody>
          <a:bodyPr wrap="square" rtlCol="0">
            <a:spAutoFit/>
          </a:bodyPr>
          <a:lstStyle/>
          <a:p>
            <a:r>
              <a:rPr lang="en-US" sz="1600" b="1" dirty="0"/>
              <a:t>Setpoint</a:t>
            </a:r>
          </a:p>
        </p:txBody>
      </p:sp>
      <p:sp>
        <p:nvSpPr>
          <p:cNvPr id="55" name="TextBox 54">
            <a:extLst>
              <a:ext uri="{FF2B5EF4-FFF2-40B4-BE49-F238E27FC236}">
                <a16:creationId xmlns:a16="http://schemas.microsoft.com/office/drawing/2014/main" id="{FB537B79-0DCA-323F-EFA6-ADD008BC7DFD}"/>
              </a:ext>
            </a:extLst>
          </p:cNvPr>
          <p:cNvSpPr txBox="1"/>
          <p:nvPr/>
        </p:nvSpPr>
        <p:spPr>
          <a:xfrm>
            <a:off x="5788026" y="1849705"/>
            <a:ext cx="3070224" cy="369332"/>
          </a:xfrm>
          <a:prstGeom prst="rect">
            <a:avLst/>
          </a:prstGeom>
          <a:noFill/>
        </p:spPr>
        <p:txBody>
          <a:bodyPr wrap="square" rtlCol="0">
            <a:spAutoFit/>
          </a:bodyPr>
          <a:lstStyle/>
          <a:p>
            <a:r>
              <a:rPr lang="en-US" i="1" dirty="0"/>
              <a:t>How FAR away from setpoint?</a:t>
            </a:r>
          </a:p>
        </p:txBody>
      </p:sp>
      <p:sp>
        <p:nvSpPr>
          <p:cNvPr id="56" name="TextBox 55">
            <a:extLst>
              <a:ext uri="{FF2B5EF4-FFF2-40B4-BE49-F238E27FC236}">
                <a16:creationId xmlns:a16="http://schemas.microsoft.com/office/drawing/2014/main" id="{D87DDBDE-22A1-F59E-2B23-1C9D4018025E}"/>
              </a:ext>
            </a:extLst>
          </p:cNvPr>
          <p:cNvSpPr txBox="1"/>
          <p:nvPr/>
        </p:nvSpPr>
        <p:spPr>
          <a:xfrm>
            <a:off x="5798870" y="3140450"/>
            <a:ext cx="3465780" cy="369332"/>
          </a:xfrm>
          <a:prstGeom prst="rect">
            <a:avLst/>
          </a:prstGeom>
          <a:noFill/>
        </p:spPr>
        <p:txBody>
          <a:bodyPr wrap="square" rtlCol="0">
            <a:spAutoFit/>
          </a:bodyPr>
          <a:lstStyle/>
          <a:p>
            <a:r>
              <a:rPr lang="en-US" i="1" dirty="0"/>
              <a:t>How LONG has it been away?</a:t>
            </a:r>
          </a:p>
        </p:txBody>
      </p:sp>
      <p:sp>
        <p:nvSpPr>
          <p:cNvPr id="57" name="TextBox 56">
            <a:extLst>
              <a:ext uri="{FF2B5EF4-FFF2-40B4-BE49-F238E27FC236}">
                <a16:creationId xmlns:a16="http://schemas.microsoft.com/office/drawing/2014/main" id="{A3CFA95E-4C25-A140-A69C-F001CDE42A2D}"/>
              </a:ext>
            </a:extLst>
          </p:cNvPr>
          <p:cNvSpPr txBox="1"/>
          <p:nvPr/>
        </p:nvSpPr>
        <p:spPr>
          <a:xfrm>
            <a:off x="5798870" y="4353299"/>
            <a:ext cx="4075380" cy="369332"/>
          </a:xfrm>
          <a:prstGeom prst="rect">
            <a:avLst/>
          </a:prstGeom>
          <a:noFill/>
        </p:spPr>
        <p:txBody>
          <a:bodyPr wrap="square" rtlCol="0">
            <a:spAutoFit/>
          </a:bodyPr>
          <a:lstStyle/>
          <a:p>
            <a:r>
              <a:rPr lang="en-US" i="1" dirty="0"/>
              <a:t>How FAST is it trending toward or away?</a:t>
            </a:r>
          </a:p>
        </p:txBody>
      </p:sp>
      <p:sp>
        <p:nvSpPr>
          <p:cNvPr id="12" name="Cross 11">
            <a:extLst>
              <a:ext uri="{FF2B5EF4-FFF2-40B4-BE49-F238E27FC236}">
                <a16:creationId xmlns:a16="http://schemas.microsoft.com/office/drawing/2014/main" id="{607AC5EF-D3F2-2826-F7F0-9CED59229656}"/>
              </a:ext>
            </a:extLst>
          </p:cNvPr>
          <p:cNvSpPr/>
          <p:nvPr/>
        </p:nvSpPr>
        <p:spPr>
          <a:xfrm>
            <a:off x="3176337" y="2219037"/>
            <a:ext cx="375385" cy="397562"/>
          </a:xfrm>
          <a:prstGeom prst="plus">
            <a:avLst>
              <a:gd name="adj" fmla="val 4038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D4019889-9DAC-6C7F-68B3-1C96A17E894A}"/>
              </a:ext>
            </a:extLst>
          </p:cNvPr>
          <p:cNvSpPr/>
          <p:nvPr/>
        </p:nvSpPr>
        <p:spPr>
          <a:xfrm>
            <a:off x="3176337" y="3495506"/>
            <a:ext cx="375385" cy="397562"/>
          </a:xfrm>
          <a:prstGeom prst="plus">
            <a:avLst>
              <a:gd name="adj" fmla="val 4038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7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fade">
                                      <p:cBhvr>
                                        <p:cTn id="15" dur="500"/>
                                        <p:tgtEl>
                                          <p:spTgt spid="3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animEffect transition="in" filter="fade">
                                      <p:cBhvr>
                                        <p:cTn id="23" dur="500"/>
                                        <p:tgtEl>
                                          <p:spTgt spid="3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4" grpId="0" animBg="1"/>
      <p:bldP spid="53" grpId="0"/>
      <p:bldP spid="54" grpId="0"/>
      <p:bldP spid="55" grpId="0"/>
      <p:bldP spid="56" grpId="0"/>
      <p:bldP spid="57" grpId="0"/>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Control Methodologies (PID Feedback)</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
        <p:nvSpPr>
          <p:cNvPr id="12" name="Arrow: Pentagon 11">
            <a:extLst>
              <a:ext uri="{FF2B5EF4-FFF2-40B4-BE49-F238E27FC236}">
                <a16:creationId xmlns:a16="http://schemas.microsoft.com/office/drawing/2014/main" id="{BABCE0B1-4B52-CDE1-F6A2-47930C8761E3}"/>
              </a:ext>
            </a:extLst>
          </p:cNvPr>
          <p:cNvSpPr/>
          <p:nvPr/>
        </p:nvSpPr>
        <p:spPr>
          <a:xfrm>
            <a:off x="3243714" y="1703965"/>
            <a:ext cx="2146433" cy="37865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Enabled</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4" name="Arrow: Pentagon 13">
            <a:extLst>
              <a:ext uri="{FF2B5EF4-FFF2-40B4-BE49-F238E27FC236}">
                <a16:creationId xmlns:a16="http://schemas.microsoft.com/office/drawing/2014/main" id="{5E65AFE3-F263-6124-3540-A697A0D22F2A}"/>
              </a:ext>
            </a:extLst>
          </p:cNvPr>
          <p:cNvSpPr/>
          <p:nvPr/>
        </p:nvSpPr>
        <p:spPr>
          <a:xfrm>
            <a:off x="3243714" y="2476156"/>
            <a:ext cx="2146433" cy="37865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Setpoint</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15" name="Arrow: Pentagon 14">
            <a:extLst>
              <a:ext uri="{FF2B5EF4-FFF2-40B4-BE49-F238E27FC236}">
                <a16:creationId xmlns:a16="http://schemas.microsoft.com/office/drawing/2014/main" id="{7050CE94-B1F0-3427-EC84-2256468D62CA}"/>
              </a:ext>
            </a:extLst>
          </p:cNvPr>
          <p:cNvSpPr/>
          <p:nvPr/>
        </p:nvSpPr>
        <p:spPr>
          <a:xfrm>
            <a:off x="3243714" y="3266689"/>
            <a:ext cx="2146433" cy="41827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Sensor</a:t>
            </a:r>
          </a:p>
        </p:txBody>
      </p:sp>
      <p:sp>
        <p:nvSpPr>
          <p:cNvPr id="20" name="Arrow: Pentagon 19">
            <a:extLst>
              <a:ext uri="{FF2B5EF4-FFF2-40B4-BE49-F238E27FC236}">
                <a16:creationId xmlns:a16="http://schemas.microsoft.com/office/drawing/2014/main" id="{07D29F15-3092-CDE4-8584-3544A8F4345A}"/>
              </a:ext>
            </a:extLst>
          </p:cNvPr>
          <p:cNvSpPr/>
          <p:nvPr/>
        </p:nvSpPr>
        <p:spPr>
          <a:xfrm flipH="1">
            <a:off x="8559761" y="2575796"/>
            <a:ext cx="2696136" cy="571665"/>
          </a:xfrm>
          <a:prstGeom prst="homePlate">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Control Signal</a:t>
            </a:r>
          </a:p>
        </p:txBody>
      </p:sp>
      <p:sp>
        <p:nvSpPr>
          <p:cNvPr id="22" name="Rectangle 21">
            <a:extLst>
              <a:ext uri="{FF2B5EF4-FFF2-40B4-BE49-F238E27FC236}">
                <a16:creationId xmlns:a16="http://schemas.microsoft.com/office/drawing/2014/main" id="{AD8943A5-1E6F-FEC2-2DE1-B1EA98250B9F}"/>
              </a:ext>
            </a:extLst>
          </p:cNvPr>
          <p:cNvSpPr/>
          <p:nvPr/>
        </p:nvSpPr>
        <p:spPr>
          <a:xfrm>
            <a:off x="5836414" y="1143001"/>
            <a:ext cx="2352219" cy="3124198"/>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PROCESS PID</a:t>
            </a:r>
          </a:p>
        </p:txBody>
      </p:sp>
      <p:cxnSp>
        <p:nvCxnSpPr>
          <p:cNvPr id="25" name="Straight Connector 24">
            <a:extLst>
              <a:ext uri="{FF2B5EF4-FFF2-40B4-BE49-F238E27FC236}">
                <a16:creationId xmlns:a16="http://schemas.microsoft.com/office/drawing/2014/main" id="{DCA624BC-7F9C-134A-9D6C-A319DE2AEA8B}"/>
              </a:ext>
            </a:extLst>
          </p:cNvPr>
          <p:cNvCxnSpPr>
            <a:stCxn id="12" idx="3"/>
          </p:cNvCxnSpPr>
          <p:nvPr/>
        </p:nvCxnSpPr>
        <p:spPr>
          <a:xfrm flipV="1">
            <a:off x="5390147" y="1886552"/>
            <a:ext cx="446267" cy="6742"/>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4030E53-DEDF-C64B-580C-A7B0426B140A}"/>
              </a:ext>
            </a:extLst>
          </p:cNvPr>
          <p:cNvCxnSpPr/>
          <p:nvPr/>
        </p:nvCxnSpPr>
        <p:spPr>
          <a:xfrm flipV="1">
            <a:off x="5390146" y="2663880"/>
            <a:ext cx="446267" cy="6742"/>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415AB77-A374-0A27-A7B8-31FEEF0834BC}"/>
              </a:ext>
            </a:extLst>
          </p:cNvPr>
          <p:cNvCxnSpPr/>
          <p:nvPr/>
        </p:nvCxnSpPr>
        <p:spPr>
          <a:xfrm flipV="1">
            <a:off x="5401032" y="3472456"/>
            <a:ext cx="446267" cy="6742"/>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40BB7B7-F05D-17A2-9531-641054A50482}"/>
              </a:ext>
            </a:extLst>
          </p:cNvPr>
          <p:cNvCxnSpPr/>
          <p:nvPr/>
        </p:nvCxnSpPr>
        <p:spPr>
          <a:xfrm flipV="1">
            <a:off x="8144670" y="2878471"/>
            <a:ext cx="446267" cy="6742"/>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E6E87081-A706-3EE3-9C08-771EBD7C48D4}"/>
              </a:ext>
            </a:extLst>
          </p:cNvPr>
          <p:cNvCxnSpPr>
            <a:stCxn id="20" idx="1"/>
            <a:endCxn id="15" idx="2"/>
          </p:cNvCxnSpPr>
          <p:nvPr/>
        </p:nvCxnSpPr>
        <p:spPr>
          <a:xfrm flipH="1">
            <a:off x="4212361" y="2861629"/>
            <a:ext cx="7043536" cy="823337"/>
          </a:xfrm>
          <a:prstGeom prst="bentConnector4">
            <a:avLst>
              <a:gd name="adj1" fmla="val -3246"/>
              <a:gd name="adj2" fmla="val 263375"/>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5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Control Methodologies (PID Feedback)</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21" name="Picture 20">
            <a:extLst>
              <a:ext uri="{FF2B5EF4-FFF2-40B4-BE49-F238E27FC236}">
                <a16:creationId xmlns:a16="http://schemas.microsoft.com/office/drawing/2014/main" id="{79C03443-092A-4BCA-1962-454A98B5FF7D}"/>
              </a:ext>
            </a:extLst>
          </p:cNvPr>
          <p:cNvPicPr>
            <a:picLocks noChangeAspect="1"/>
          </p:cNvPicPr>
          <p:nvPr/>
        </p:nvPicPr>
        <p:blipFill>
          <a:blip r:embed="rId7"/>
          <a:stretch>
            <a:fillRect/>
          </a:stretch>
        </p:blipFill>
        <p:spPr>
          <a:xfrm>
            <a:off x="2954740" y="952494"/>
            <a:ext cx="7620000" cy="4953000"/>
          </a:xfrm>
          <a:prstGeom prst="rect">
            <a:avLst/>
          </a:prstGeom>
        </p:spPr>
      </p:pic>
    </p:spTree>
    <p:extLst>
      <p:ext uri="{BB962C8B-B14F-4D97-AF65-F5344CB8AC3E}">
        <p14:creationId xmlns:p14="http://schemas.microsoft.com/office/powerpoint/2010/main" val="21819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Control Methodologies, Hot Gas Reheat Valve example</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15" name="Picture 14">
            <a:extLst>
              <a:ext uri="{FF2B5EF4-FFF2-40B4-BE49-F238E27FC236}">
                <a16:creationId xmlns:a16="http://schemas.microsoft.com/office/drawing/2014/main" id="{89B6BB69-D9AF-54CF-7DF9-73B6FEA12CC2}"/>
              </a:ext>
            </a:extLst>
          </p:cNvPr>
          <p:cNvPicPr>
            <a:picLocks noChangeAspect="1"/>
          </p:cNvPicPr>
          <p:nvPr/>
        </p:nvPicPr>
        <p:blipFill>
          <a:blip r:embed="rId7"/>
          <a:stretch>
            <a:fillRect/>
          </a:stretch>
        </p:blipFill>
        <p:spPr>
          <a:xfrm>
            <a:off x="2190359" y="1615460"/>
            <a:ext cx="9690029" cy="2166530"/>
          </a:xfrm>
          <a:prstGeom prst="rect">
            <a:avLst/>
          </a:prstGeom>
        </p:spPr>
      </p:pic>
      <p:pic>
        <p:nvPicPr>
          <p:cNvPr id="20" name="Picture 19">
            <a:extLst>
              <a:ext uri="{FF2B5EF4-FFF2-40B4-BE49-F238E27FC236}">
                <a16:creationId xmlns:a16="http://schemas.microsoft.com/office/drawing/2014/main" id="{60C80638-B2F1-C2AE-B4A3-FE16ACCF6C1D}"/>
              </a:ext>
            </a:extLst>
          </p:cNvPr>
          <p:cNvPicPr>
            <a:picLocks noChangeAspect="1"/>
          </p:cNvPicPr>
          <p:nvPr/>
        </p:nvPicPr>
        <p:blipFill>
          <a:blip r:embed="rId8"/>
          <a:stretch>
            <a:fillRect/>
          </a:stretch>
        </p:blipFill>
        <p:spPr>
          <a:xfrm>
            <a:off x="5139891" y="1292162"/>
            <a:ext cx="3006189" cy="2975037"/>
          </a:xfrm>
          <a:prstGeom prst="rect">
            <a:avLst/>
          </a:prstGeom>
        </p:spPr>
      </p:pic>
      <p:sp>
        <p:nvSpPr>
          <p:cNvPr id="21" name="&quot;Not Allowed&quot; Symbol 20">
            <a:extLst>
              <a:ext uri="{FF2B5EF4-FFF2-40B4-BE49-F238E27FC236}">
                <a16:creationId xmlns:a16="http://schemas.microsoft.com/office/drawing/2014/main" id="{E5A54412-F143-448D-943A-2F550A5E22B7}"/>
              </a:ext>
            </a:extLst>
          </p:cNvPr>
          <p:cNvSpPr/>
          <p:nvPr/>
        </p:nvSpPr>
        <p:spPr>
          <a:xfrm>
            <a:off x="4889634" y="1058779"/>
            <a:ext cx="3484345" cy="3371708"/>
          </a:xfrm>
          <a:prstGeom prst="noSmoking">
            <a:avLst>
              <a:gd name="adj" fmla="val 1018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51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Control Methodologies, Hot Gas Reheat Valve example</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15" name="Picture 14">
            <a:extLst>
              <a:ext uri="{FF2B5EF4-FFF2-40B4-BE49-F238E27FC236}">
                <a16:creationId xmlns:a16="http://schemas.microsoft.com/office/drawing/2014/main" id="{89B6BB69-D9AF-54CF-7DF9-73B6FEA12CC2}"/>
              </a:ext>
            </a:extLst>
          </p:cNvPr>
          <p:cNvPicPr>
            <a:picLocks noChangeAspect="1"/>
          </p:cNvPicPr>
          <p:nvPr/>
        </p:nvPicPr>
        <p:blipFill>
          <a:blip r:embed="rId7"/>
          <a:stretch>
            <a:fillRect/>
          </a:stretch>
        </p:blipFill>
        <p:spPr>
          <a:xfrm>
            <a:off x="2190359" y="1615460"/>
            <a:ext cx="9690029" cy="2166530"/>
          </a:xfrm>
          <a:prstGeom prst="rect">
            <a:avLst/>
          </a:prstGeom>
        </p:spPr>
      </p:pic>
      <p:sp>
        <p:nvSpPr>
          <p:cNvPr id="12" name="Circle: Hollow 11">
            <a:extLst>
              <a:ext uri="{FF2B5EF4-FFF2-40B4-BE49-F238E27FC236}">
                <a16:creationId xmlns:a16="http://schemas.microsoft.com/office/drawing/2014/main" id="{0317FCF2-9A5A-9758-2680-1F624EB38753}"/>
              </a:ext>
            </a:extLst>
          </p:cNvPr>
          <p:cNvSpPr/>
          <p:nvPr/>
        </p:nvSpPr>
        <p:spPr>
          <a:xfrm>
            <a:off x="3513221" y="2598821"/>
            <a:ext cx="924025" cy="510139"/>
          </a:xfrm>
          <a:prstGeom prst="donut">
            <a:avLst>
              <a:gd name="adj" fmla="val 14793"/>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3BE1FB06-C9AC-6764-47E8-9892E1C7E650}"/>
              </a:ext>
            </a:extLst>
          </p:cNvPr>
          <p:cNvSpPr/>
          <p:nvPr/>
        </p:nvSpPr>
        <p:spPr>
          <a:xfrm>
            <a:off x="10538059" y="2902651"/>
            <a:ext cx="1342329" cy="660076"/>
          </a:xfrm>
          <a:prstGeom prst="donut">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39A8C5FF-7DFB-01F9-4F5F-49350B4730D8}"/>
              </a:ext>
            </a:extLst>
          </p:cNvPr>
          <p:cNvSpPr/>
          <p:nvPr/>
        </p:nvSpPr>
        <p:spPr>
          <a:xfrm>
            <a:off x="4204435" y="2294296"/>
            <a:ext cx="642879" cy="386177"/>
          </a:xfrm>
          <a:prstGeom prst="donut">
            <a:avLst>
              <a:gd name="adj" fmla="val 13579"/>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4" name="Circle: Hollow 23">
            <a:extLst>
              <a:ext uri="{FF2B5EF4-FFF2-40B4-BE49-F238E27FC236}">
                <a16:creationId xmlns:a16="http://schemas.microsoft.com/office/drawing/2014/main" id="{D85D5967-93BB-2979-DD7D-EFE1CCC065CD}"/>
              </a:ext>
            </a:extLst>
          </p:cNvPr>
          <p:cNvSpPr/>
          <p:nvPr/>
        </p:nvSpPr>
        <p:spPr>
          <a:xfrm>
            <a:off x="2717692" y="2358332"/>
            <a:ext cx="612884" cy="386177"/>
          </a:xfrm>
          <a:prstGeom prst="donut">
            <a:avLst>
              <a:gd name="adj" fmla="val 13579"/>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5" name="Arrow: Pentagon 24">
            <a:extLst>
              <a:ext uri="{FF2B5EF4-FFF2-40B4-BE49-F238E27FC236}">
                <a16:creationId xmlns:a16="http://schemas.microsoft.com/office/drawing/2014/main" id="{2E04B0F4-409D-03E3-4587-EFEFF1993359}"/>
              </a:ext>
            </a:extLst>
          </p:cNvPr>
          <p:cNvSpPr/>
          <p:nvPr/>
        </p:nvSpPr>
        <p:spPr>
          <a:xfrm rot="2321294">
            <a:off x="2600530" y="1438084"/>
            <a:ext cx="2146433" cy="37865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Enabled</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6" name="Arrow: Pentagon 25">
            <a:extLst>
              <a:ext uri="{FF2B5EF4-FFF2-40B4-BE49-F238E27FC236}">
                <a16:creationId xmlns:a16="http://schemas.microsoft.com/office/drawing/2014/main" id="{0F504F5A-322C-6B15-2CD7-34440A54CCA9}"/>
              </a:ext>
            </a:extLst>
          </p:cNvPr>
          <p:cNvSpPr/>
          <p:nvPr/>
        </p:nvSpPr>
        <p:spPr>
          <a:xfrm rot="2247337">
            <a:off x="1024511" y="1570963"/>
            <a:ext cx="2146433" cy="37865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Setpoint</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27" name="Arrow: Pentagon 26">
            <a:extLst>
              <a:ext uri="{FF2B5EF4-FFF2-40B4-BE49-F238E27FC236}">
                <a16:creationId xmlns:a16="http://schemas.microsoft.com/office/drawing/2014/main" id="{46253CEB-BB74-7354-443B-CDB8C08DB335}"/>
              </a:ext>
            </a:extLst>
          </p:cNvPr>
          <p:cNvSpPr/>
          <p:nvPr/>
        </p:nvSpPr>
        <p:spPr>
          <a:xfrm rot="19443675">
            <a:off x="1864660" y="3456660"/>
            <a:ext cx="2146433" cy="418277"/>
          </a:xfrm>
          <a:prstGeom prst="homePlate">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Sensor</a:t>
            </a:r>
          </a:p>
        </p:txBody>
      </p:sp>
      <p:sp>
        <p:nvSpPr>
          <p:cNvPr id="28" name="Arrow: Pentagon 27">
            <a:extLst>
              <a:ext uri="{FF2B5EF4-FFF2-40B4-BE49-F238E27FC236}">
                <a16:creationId xmlns:a16="http://schemas.microsoft.com/office/drawing/2014/main" id="{8F02323F-457D-A867-9DC0-06C4A89F8E3B}"/>
              </a:ext>
            </a:extLst>
          </p:cNvPr>
          <p:cNvSpPr/>
          <p:nvPr/>
        </p:nvSpPr>
        <p:spPr>
          <a:xfrm rot="20462817">
            <a:off x="8094017" y="3605788"/>
            <a:ext cx="2765197" cy="571665"/>
          </a:xfrm>
          <a:prstGeom prst="homePlate">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Control Signal</a:t>
            </a:r>
          </a:p>
        </p:txBody>
      </p:sp>
    </p:spTree>
    <p:extLst>
      <p:ext uri="{BB962C8B-B14F-4D97-AF65-F5344CB8AC3E}">
        <p14:creationId xmlns:p14="http://schemas.microsoft.com/office/powerpoint/2010/main" val="20412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Example of Control Modes</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12" name="Picture 11">
            <a:extLst>
              <a:ext uri="{FF2B5EF4-FFF2-40B4-BE49-F238E27FC236}">
                <a16:creationId xmlns:a16="http://schemas.microsoft.com/office/drawing/2014/main" id="{98FD878D-BF16-BF09-5A35-CD7CA0E7B8A0}"/>
              </a:ext>
            </a:extLst>
          </p:cNvPr>
          <p:cNvPicPr>
            <a:picLocks noChangeAspect="1"/>
          </p:cNvPicPr>
          <p:nvPr/>
        </p:nvPicPr>
        <p:blipFill>
          <a:blip r:embed="rId7"/>
          <a:stretch>
            <a:fillRect/>
          </a:stretch>
        </p:blipFill>
        <p:spPr>
          <a:xfrm>
            <a:off x="2558060" y="1379647"/>
            <a:ext cx="9176853" cy="3259069"/>
          </a:xfrm>
          <a:prstGeom prst="rect">
            <a:avLst/>
          </a:prstGeom>
        </p:spPr>
      </p:pic>
    </p:spTree>
    <p:extLst>
      <p:ext uri="{BB962C8B-B14F-4D97-AF65-F5344CB8AC3E}">
        <p14:creationId xmlns:p14="http://schemas.microsoft.com/office/powerpoint/2010/main" val="189284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a:xfrm>
            <a:off x="838200" y="32883"/>
            <a:ext cx="10515600" cy="1325563"/>
          </a:xfrm>
        </p:spPr>
        <p:txBody>
          <a:bodyPr/>
          <a:lstStyle/>
          <a:p>
            <a:r>
              <a:rPr lang="en-US" dirty="0"/>
              <a:t>Enabling Technologies</a:t>
            </a:r>
            <a:br>
              <a:rPr lang="en-US" dirty="0"/>
            </a:br>
            <a:r>
              <a:rPr lang="en-US" dirty="0"/>
              <a:t>OPTICORE LS-1628u</a:t>
            </a:r>
          </a:p>
        </p:txBody>
      </p:sp>
      <p:sp>
        <p:nvSpPr>
          <p:cNvPr id="3" name="Content Placeholder 2">
            <a:extLst>
              <a:ext uri="{FF2B5EF4-FFF2-40B4-BE49-F238E27FC236}">
                <a16:creationId xmlns:a16="http://schemas.microsoft.com/office/drawing/2014/main" id="{4BE313C0-5A67-926F-6A4D-F3D335A32A81}"/>
              </a:ext>
            </a:extLst>
          </p:cNvPr>
          <p:cNvSpPr>
            <a:spLocks noGrp="1"/>
          </p:cNvSpPr>
          <p:nvPr>
            <p:ph idx="1"/>
          </p:nvPr>
        </p:nvSpPr>
        <p:spPr>
          <a:xfrm>
            <a:off x="1222854" y="1498945"/>
            <a:ext cx="3858928" cy="888762"/>
          </a:xfrm>
        </p:spPr>
        <p:txBody>
          <a:bodyPr lIns="91440" tIns="45720" rIns="91440" bIns="45720" anchor="t">
            <a:normAutofit lnSpcReduction="10000"/>
          </a:bodyPr>
          <a:lstStyle/>
          <a:p>
            <a:r>
              <a:rPr lang="en-US" sz="1400" dirty="0">
                <a:latin typeface="Open Sans"/>
                <a:ea typeface="Open Sans"/>
                <a:cs typeface="Open Sans"/>
              </a:rPr>
              <a:t>32-bit ARM core, Linux kernel</a:t>
            </a:r>
            <a:endParaRPr lang="en-US" dirty="0"/>
          </a:p>
          <a:p>
            <a:r>
              <a:rPr lang="en-US" sz="1400" dirty="0">
                <a:latin typeface="Open Sans"/>
                <a:ea typeface="Open Sans"/>
                <a:cs typeface="Open Sans"/>
              </a:rPr>
              <a:t>16GB Flash memory, 512MB RAM</a:t>
            </a:r>
          </a:p>
          <a:p>
            <a:r>
              <a:rPr lang="en-US" sz="1400" dirty="0">
                <a:latin typeface="Open Sans"/>
                <a:ea typeface="Open Sans"/>
                <a:cs typeface="Open Sans"/>
              </a:rPr>
              <a:t>Universal Inputs and Outputs</a:t>
            </a:r>
            <a:endParaRPr lang="en-US" sz="1400" dirty="0"/>
          </a:p>
        </p:txBody>
      </p:sp>
      <p:grpSp>
        <p:nvGrpSpPr>
          <p:cNvPr id="8" name="Group 7">
            <a:extLst>
              <a:ext uri="{FF2B5EF4-FFF2-40B4-BE49-F238E27FC236}">
                <a16:creationId xmlns:a16="http://schemas.microsoft.com/office/drawing/2014/main" id="{B976F7E0-1B6C-A378-2D6A-83A7E67B9E42}"/>
              </a:ext>
            </a:extLst>
          </p:cNvPr>
          <p:cNvGrpSpPr/>
          <p:nvPr/>
        </p:nvGrpSpPr>
        <p:grpSpPr>
          <a:xfrm>
            <a:off x="6096000" y="-170593"/>
            <a:ext cx="5483096" cy="3058077"/>
            <a:chOff x="8034178" y="590550"/>
            <a:chExt cx="4010585" cy="2236816"/>
          </a:xfrm>
        </p:grpSpPr>
        <p:pic>
          <p:nvPicPr>
            <p:cNvPr id="6" name="Picture 5" descr="Graphical user interface&#10;&#10;Description automatically generated">
              <a:extLst>
                <a:ext uri="{FF2B5EF4-FFF2-40B4-BE49-F238E27FC236}">
                  <a16:creationId xmlns:a16="http://schemas.microsoft.com/office/drawing/2014/main" id="{B10EBEB6-9BD9-5074-8C5F-999F7419B1CC}"/>
                </a:ext>
              </a:extLst>
            </p:cNvPr>
            <p:cNvPicPr>
              <a:picLocks noChangeAspect="1"/>
            </p:cNvPicPr>
            <p:nvPr/>
          </p:nvPicPr>
          <p:blipFill rotWithShape="1">
            <a:blip r:embed="rId2">
              <a:extLst>
                <a:ext uri="{28A0092B-C50C-407E-A947-70E740481C1C}">
                  <a14:useLocalDpi xmlns:a14="http://schemas.microsoft.com/office/drawing/2010/main" val="0"/>
                </a:ext>
              </a:extLst>
            </a:blip>
            <a:srcRect t="3243"/>
            <a:stretch/>
          </p:blipFill>
          <p:spPr>
            <a:xfrm>
              <a:off x="8034178" y="688947"/>
              <a:ext cx="4010585" cy="2138419"/>
            </a:xfrm>
            <a:prstGeom prst="rect">
              <a:avLst/>
            </a:prstGeom>
          </p:spPr>
        </p:pic>
        <p:sp>
          <p:nvSpPr>
            <p:cNvPr id="7" name="Rectangle 6">
              <a:extLst>
                <a:ext uri="{FF2B5EF4-FFF2-40B4-BE49-F238E27FC236}">
                  <a16:creationId xmlns:a16="http://schemas.microsoft.com/office/drawing/2014/main" id="{EBEAFF7F-3831-11CB-4EA6-9842EEC118FF}"/>
                </a:ext>
              </a:extLst>
            </p:cNvPr>
            <p:cNvSpPr/>
            <p:nvPr/>
          </p:nvSpPr>
          <p:spPr>
            <a:xfrm>
              <a:off x="9248775" y="590550"/>
              <a:ext cx="257175"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3F5B175-CFEB-76BD-0599-90951303590F}"/>
              </a:ext>
            </a:extLst>
          </p:cNvPr>
          <p:cNvSpPr txBox="1"/>
          <p:nvPr/>
        </p:nvSpPr>
        <p:spPr>
          <a:xfrm>
            <a:off x="770466" y="117512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Performance / Hardware</a:t>
            </a:r>
          </a:p>
        </p:txBody>
      </p:sp>
      <p:sp>
        <p:nvSpPr>
          <p:cNvPr id="12" name="TextBox 11">
            <a:extLst>
              <a:ext uri="{FF2B5EF4-FFF2-40B4-BE49-F238E27FC236}">
                <a16:creationId xmlns:a16="http://schemas.microsoft.com/office/drawing/2014/main" id="{F98CC4E6-B72E-F2F1-74B5-9279C292593C}"/>
              </a:ext>
            </a:extLst>
          </p:cNvPr>
          <p:cNvSpPr txBox="1"/>
          <p:nvPr/>
        </p:nvSpPr>
        <p:spPr>
          <a:xfrm>
            <a:off x="838200" y="2552628"/>
            <a:ext cx="31157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Communication Features: </a:t>
            </a:r>
          </a:p>
        </p:txBody>
      </p:sp>
      <p:sp>
        <p:nvSpPr>
          <p:cNvPr id="13" name="Content Placeholder 2">
            <a:extLst>
              <a:ext uri="{FF2B5EF4-FFF2-40B4-BE49-F238E27FC236}">
                <a16:creationId xmlns:a16="http://schemas.microsoft.com/office/drawing/2014/main" id="{4750BCC8-202F-4721-71E6-D1B87F165EA6}"/>
              </a:ext>
            </a:extLst>
          </p:cNvPr>
          <p:cNvSpPr txBox="1">
            <a:spLocks/>
          </p:cNvSpPr>
          <p:nvPr/>
        </p:nvSpPr>
        <p:spPr>
          <a:xfrm>
            <a:off x="1116877" y="2956436"/>
            <a:ext cx="10016790" cy="2923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3 Configurable Communication Ports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Gig-E: Gigabit Ethernet Port for BACnet/IP or Modbus/TCP, also allows addressing via DHCP</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Port S1: Rotary configurable EIA-485 Port for BACnet MS/TP</a:t>
            </a:r>
            <a:r>
              <a:rPr lang="en-US" sz="1400" dirty="0">
                <a:solidFill>
                  <a:prstClr val="black">
                    <a:lumMod val="65000"/>
                    <a:lumOff val="35000"/>
                  </a:prstClr>
                </a:solidFill>
              </a:rPr>
              <a:t> or </a:t>
            </a: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Modbus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Port S2: Firmware configurable EIA-485 Port for BACnet MS/TP or Modbus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6 Dedicated Communication Ports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Service Port: 10/100 Ethernet port for technician access and touchscreen connection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Rnet</a:t>
            </a: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dirty="0">
                <a:solidFill>
                  <a:prstClr val="black">
                    <a:lumMod val="65000"/>
                    <a:lumOff val="35000"/>
                  </a:prstClr>
                </a:solidFill>
              </a:rPr>
              <a:t>ALC proprietary </a:t>
            </a: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Sensor Network.</a:t>
            </a:r>
            <a:r>
              <a:rPr kumimoji="0" lang="en-US" sz="1400" b="0" i="0" u="none" strike="noStrike" kern="1200" cap="none" spc="0" normalizeH="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Can be used </a:t>
            </a: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for touchscreen connection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I/O Bus Port: for I/O point expansion via screw terminal for remote mounting</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I/O Bus Edge Connector: for I/O point expansion (includes power)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Act Net: Network of communicating valves and actuator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Comm Expansion Edge Connector Port: for comm expansion</a:t>
            </a:r>
          </a:p>
        </p:txBody>
      </p:sp>
    </p:spTree>
    <p:extLst>
      <p:ext uri="{BB962C8B-B14F-4D97-AF65-F5344CB8AC3E}">
        <p14:creationId xmlns:p14="http://schemas.microsoft.com/office/powerpoint/2010/main" val="28888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OPTICORE LS-1628u</a:t>
            </a:r>
          </a:p>
        </p:txBody>
      </p:sp>
      <p:pic>
        <p:nvPicPr>
          <p:cNvPr id="4" name="Picture 3">
            <a:extLst>
              <a:ext uri="{FF2B5EF4-FFF2-40B4-BE49-F238E27FC236}">
                <a16:creationId xmlns:a16="http://schemas.microsoft.com/office/drawing/2014/main" id="{8EF50E56-C7DB-069F-45FA-7F5F2F1A059B}"/>
              </a:ext>
            </a:extLst>
          </p:cNvPr>
          <p:cNvPicPr>
            <a:picLocks noChangeAspect="1"/>
          </p:cNvPicPr>
          <p:nvPr/>
        </p:nvPicPr>
        <p:blipFill>
          <a:blip r:embed="rId2"/>
          <a:stretch>
            <a:fillRect/>
          </a:stretch>
        </p:blipFill>
        <p:spPr>
          <a:xfrm>
            <a:off x="169145" y="1802167"/>
            <a:ext cx="11428390" cy="2674729"/>
          </a:xfrm>
          <a:prstGeom prst="rect">
            <a:avLst/>
          </a:prstGeom>
        </p:spPr>
      </p:pic>
    </p:spTree>
    <p:extLst>
      <p:ext uri="{BB962C8B-B14F-4D97-AF65-F5344CB8AC3E}">
        <p14:creationId xmlns:p14="http://schemas.microsoft.com/office/powerpoint/2010/main" val="32532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Enabling Technologies</a:t>
            </a:r>
            <a:br>
              <a:rPr lang="en-US" dirty="0"/>
            </a:br>
            <a:r>
              <a:rPr lang="en-US" dirty="0" err="1"/>
              <a:t>OptiCore</a:t>
            </a:r>
            <a:r>
              <a:rPr lang="en-US" dirty="0"/>
              <a:t> Equipment Touch 3 (EQT3)</a:t>
            </a:r>
          </a:p>
        </p:txBody>
      </p:sp>
      <p:sp>
        <p:nvSpPr>
          <p:cNvPr id="3" name="Content Placeholder 2">
            <a:extLst>
              <a:ext uri="{FF2B5EF4-FFF2-40B4-BE49-F238E27FC236}">
                <a16:creationId xmlns:a16="http://schemas.microsoft.com/office/drawing/2014/main" id="{4BE313C0-5A67-926F-6A4D-F3D335A32A81}"/>
              </a:ext>
            </a:extLst>
          </p:cNvPr>
          <p:cNvSpPr>
            <a:spLocks noGrp="1"/>
          </p:cNvSpPr>
          <p:nvPr>
            <p:ph idx="1"/>
          </p:nvPr>
        </p:nvSpPr>
        <p:spPr/>
        <p:txBody>
          <a:bodyPr/>
          <a:lstStyle/>
          <a:p>
            <a:r>
              <a:rPr lang="en-US" sz="2000" dirty="0" err="1"/>
              <a:t>Fanless</a:t>
            </a:r>
            <a:r>
              <a:rPr lang="en-US" sz="2000" dirty="0"/>
              <a:t> cooling system and ultra-low power consumption</a:t>
            </a:r>
          </a:p>
          <a:p>
            <a:r>
              <a:rPr lang="en-US" sz="2000" dirty="0"/>
              <a:t>Front IP65 water and dust proof</a:t>
            </a:r>
          </a:p>
          <a:p>
            <a:r>
              <a:rPr lang="en-US" sz="2000" dirty="0"/>
              <a:t>Access to most data points in the controller</a:t>
            </a:r>
          </a:p>
          <a:p>
            <a:r>
              <a:rPr lang="en-US" sz="2000" dirty="0"/>
              <a:t>Support for graphics and animations</a:t>
            </a:r>
          </a:p>
          <a:p>
            <a:r>
              <a:rPr lang="en-US" sz="2000" dirty="0"/>
              <a:t>Schedule Interface – view and edit BACnet schedules</a:t>
            </a:r>
          </a:p>
          <a:p>
            <a:r>
              <a:rPr lang="en-US" sz="2000" dirty="0"/>
              <a:t>Alarm Viewing – view the controls alarm history buffer</a:t>
            </a:r>
          </a:p>
          <a:p>
            <a:r>
              <a:rPr lang="en-US" sz="2000" dirty="0"/>
              <a:t>Customize for any application</a:t>
            </a:r>
          </a:p>
          <a:p>
            <a:r>
              <a:rPr lang="en-US" sz="2000" dirty="0"/>
              <a:t>NEW! Can access Service Port Page for communications setup</a:t>
            </a:r>
          </a:p>
        </p:txBody>
      </p:sp>
      <p:grpSp>
        <p:nvGrpSpPr>
          <p:cNvPr id="10" name="Group 9">
            <a:extLst>
              <a:ext uri="{FF2B5EF4-FFF2-40B4-BE49-F238E27FC236}">
                <a16:creationId xmlns:a16="http://schemas.microsoft.com/office/drawing/2014/main" id="{6CD10488-FC69-6A80-93FE-A8711DF5EFD6}"/>
              </a:ext>
            </a:extLst>
          </p:cNvPr>
          <p:cNvGrpSpPr/>
          <p:nvPr/>
        </p:nvGrpSpPr>
        <p:grpSpPr>
          <a:xfrm>
            <a:off x="8426370" y="951186"/>
            <a:ext cx="3368233" cy="3258005"/>
            <a:chOff x="8426370" y="951186"/>
            <a:chExt cx="3368233" cy="3258005"/>
          </a:xfrm>
        </p:grpSpPr>
        <p:pic>
          <p:nvPicPr>
            <p:cNvPr id="5" name="Picture 4" descr="A picture containing text, electronics&#10;&#10;Description automatically generated">
              <a:extLst>
                <a:ext uri="{FF2B5EF4-FFF2-40B4-BE49-F238E27FC236}">
                  <a16:creationId xmlns:a16="http://schemas.microsoft.com/office/drawing/2014/main" id="{4D5294C9-F502-9831-1D72-B35EB157E94A}"/>
                </a:ext>
              </a:extLst>
            </p:cNvPr>
            <p:cNvPicPr>
              <a:picLocks noChangeAspect="1"/>
            </p:cNvPicPr>
            <p:nvPr/>
          </p:nvPicPr>
          <p:blipFill rotWithShape="1">
            <a:blip r:embed="rId2">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9" name="Picture 8">
              <a:extLst>
                <a:ext uri="{FF2B5EF4-FFF2-40B4-BE49-F238E27FC236}">
                  <a16:creationId xmlns:a16="http://schemas.microsoft.com/office/drawing/2014/main" id="{3B7D3AA8-E066-2770-AA99-2ECB055AA722}"/>
                </a:ext>
              </a:extLst>
            </p:cNvPr>
            <p:cNvPicPr>
              <a:picLocks noChangeAspect="1"/>
            </p:cNvPicPr>
            <p:nvPr/>
          </p:nvPicPr>
          <p:blipFill>
            <a:blip r:embed="rId3"/>
            <a:stretch>
              <a:fillRect/>
            </a:stretch>
          </p:blipFill>
          <p:spPr>
            <a:xfrm>
              <a:off x="8426371" y="1120775"/>
              <a:ext cx="2813130" cy="3003549"/>
            </a:xfrm>
            <a:prstGeom prst="rect">
              <a:avLst/>
            </a:prstGeom>
          </p:spPr>
        </p:pic>
      </p:grpSp>
    </p:spTree>
    <p:extLst>
      <p:ext uri="{BB962C8B-B14F-4D97-AF65-F5344CB8AC3E}">
        <p14:creationId xmlns:p14="http://schemas.microsoft.com/office/powerpoint/2010/main" val="23916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p:txBody>
          <a:bodyPr/>
          <a:lstStyle/>
          <a:p>
            <a:r>
              <a:rPr lang="en-US" dirty="0"/>
              <a:t>What We Will Cover</a:t>
            </a:r>
          </a:p>
        </p:txBody>
      </p:sp>
    </p:spTree>
    <p:extLst>
      <p:ext uri="{BB962C8B-B14F-4D97-AF65-F5344CB8AC3E}">
        <p14:creationId xmlns:p14="http://schemas.microsoft.com/office/powerpoint/2010/main" val="368138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OPTICORE EQT3 Displays</a:t>
            </a:r>
          </a:p>
        </p:txBody>
      </p:sp>
      <p:pic>
        <p:nvPicPr>
          <p:cNvPr id="8" name="Picture 7" descr="Diagram&#10;&#10;Description automatically generated">
            <a:extLst>
              <a:ext uri="{FF2B5EF4-FFF2-40B4-BE49-F238E27FC236}">
                <a16:creationId xmlns:a16="http://schemas.microsoft.com/office/drawing/2014/main" id="{0DF94DCF-8EA6-895D-5FB4-E87D16A24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59" y="1158983"/>
            <a:ext cx="7375966" cy="4632106"/>
          </a:xfrm>
          <a:prstGeom prst="rect">
            <a:avLst/>
          </a:prstGeom>
        </p:spPr>
      </p:pic>
      <p:grpSp>
        <p:nvGrpSpPr>
          <p:cNvPr id="3" name="Group 2">
            <a:extLst>
              <a:ext uri="{FF2B5EF4-FFF2-40B4-BE49-F238E27FC236}">
                <a16:creationId xmlns:a16="http://schemas.microsoft.com/office/drawing/2014/main" id="{E6271F9D-25DF-60EA-24DB-61EE86A5E1F1}"/>
              </a:ext>
            </a:extLst>
          </p:cNvPr>
          <p:cNvGrpSpPr/>
          <p:nvPr/>
        </p:nvGrpSpPr>
        <p:grpSpPr>
          <a:xfrm>
            <a:off x="8426370" y="951186"/>
            <a:ext cx="3368233" cy="3258005"/>
            <a:chOff x="8426370" y="951186"/>
            <a:chExt cx="3368233" cy="3258005"/>
          </a:xfrm>
        </p:grpSpPr>
        <p:pic>
          <p:nvPicPr>
            <p:cNvPr id="4" name="Picture 3" descr="A picture containing text, electronics&#10;&#10;Description automatically generated">
              <a:extLst>
                <a:ext uri="{FF2B5EF4-FFF2-40B4-BE49-F238E27FC236}">
                  <a16:creationId xmlns:a16="http://schemas.microsoft.com/office/drawing/2014/main" id="{91788557-414A-603E-CD1D-9703D4798128}"/>
                </a:ext>
              </a:extLst>
            </p:cNvPr>
            <p:cNvPicPr>
              <a:picLocks noChangeAspect="1"/>
            </p:cNvPicPr>
            <p:nvPr/>
          </p:nvPicPr>
          <p:blipFill rotWithShape="1">
            <a:blip r:embed="rId3">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6" name="Picture 5">
              <a:extLst>
                <a:ext uri="{FF2B5EF4-FFF2-40B4-BE49-F238E27FC236}">
                  <a16:creationId xmlns:a16="http://schemas.microsoft.com/office/drawing/2014/main" id="{1A3922C6-42F3-4CB7-DC77-55E620687AE6}"/>
                </a:ext>
              </a:extLst>
            </p:cNvPr>
            <p:cNvPicPr>
              <a:picLocks noChangeAspect="1"/>
            </p:cNvPicPr>
            <p:nvPr/>
          </p:nvPicPr>
          <p:blipFill>
            <a:blip r:embed="rId4"/>
            <a:stretch>
              <a:fillRect/>
            </a:stretch>
          </p:blipFill>
          <p:spPr>
            <a:xfrm>
              <a:off x="8426371" y="1120775"/>
              <a:ext cx="2813130" cy="3003549"/>
            </a:xfrm>
            <a:prstGeom prst="rect">
              <a:avLst/>
            </a:prstGeom>
          </p:spPr>
        </p:pic>
      </p:grpSp>
    </p:spTree>
    <p:extLst>
      <p:ext uri="{BB962C8B-B14F-4D97-AF65-F5344CB8AC3E}">
        <p14:creationId xmlns:p14="http://schemas.microsoft.com/office/powerpoint/2010/main" val="275064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OPTICORE EQT3 Displays</a:t>
            </a:r>
          </a:p>
        </p:txBody>
      </p:sp>
      <p:sp>
        <p:nvSpPr>
          <p:cNvPr id="7" name="TextBox 6">
            <a:extLst>
              <a:ext uri="{FF2B5EF4-FFF2-40B4-BE49-F238E27FC236}">
                <a16:creationId xmlns:a16="http://schemas.microsoft.com/office/drawing/2014/main" id="{C6932E99-82AB-C957-3D9D-928558DAC3FB}"/>
              </a:ext>
            </a:extLst>
          </p:cNvPr>
          <p:cNvSpPr txBox="1"/>
          <p:nvPr/>
        </p:nvSpPr>
        <p:spPr>
          <a:xfrm>
            <a:off x="838200" y="1321356"/>
            <a:ext cx="60940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Sample Screenshots</a:t>
            </a:r>
          </a:p>
        </p:txBody>
      </p:sp>
      <p:grpSp>
        <p:nvGrpSpPr>
          <p:cNvPr id="3" name="Group 2">
            <a:extLst>
              <a:ext uri="{FF2B5EF4-FFF2-40B4-BE49-F238E27FC236}">
                <a16:creationId xmlns:a16="http://schemas.microsoft.com/office/drawing/2014/main" id="{1475D153-629C-208B-388A-6A0CD6A23B9A}"/>
              </a:ext>
            </a:extLst>
          </p:cNvPr>
          <p:cNvGrpSpPr/>
          <p:nvPr/>
        </p:nvGrpSpPr>
        <p:grpSpPr>
          <a:xfrm>
            <a:off x="8426370" y="951186"/>
            <a:ext cx="3368233" cy="3258005"/>
            <a:chOff x="8426370" y="951186"/>
            <a:chExt cx="3368233" cy="3258005"/>
          </a:xfrm>
        </p:grpSpPr>
        <p:pic>
          <p:nvPicPr>
            <p:cNvPr id="6" name="Picture 5" descr="A picture containing text, electronics&#10;&#10;Description automatically generated">
              <a:extLst>
                <a:ext uri="{FF2B5EF4-FFF2-40B4-BE49-F238E27FC236}">
                  <a16:creationId xmlns:a16="http://schemas.microsoft.com/office/drawing/2014/main" id="{FB241EF7-390E-145E-D72F-80658F2BD5BE}"/>
                </a:ext>
              </a:extLst>
            </p:cNvPr>
            <p:cNvPicPr>
              <a:picLocks noChangeAspect="1"/>
            </p:cNvPicPr>
            <p:nvPr/>
          </p:nvPicPr>
          <p:blipFill rotWithShape="1">
            <a:blip r:embed="rId2">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8" name="Picture 7">
              <a:extLst>
                <a:ext uri="{FF2B5EF4-FFF2-40B4-BE49-F238E27FC236}">
                  <a16:creationId xmlns:a16="http://schemas.microsoft.com/office/drawing/2014/main" id="{9042F352-1A7C-16FF-20C8-B8C686E4B341}"/>
                </a:ext>
              </a:extLst>
            </p:cNvPr>
            <p:cNvPicPr>
              <a:picLocks noChangeAspect="1"/>
            </p:cNvPicPr>
            <p:nvPr/>
          </p:nvPicPr>
          <p:blipFill>
            <a:blip r:embed="rId3"/>
            <a:stretch>
              <a:fillRect/>
            </a:stretch>
          </p:blipFill>
          <p:spPr>
            <a:xfrm>
              <a:off x="8426371" y="1120775"/>
              <a:ext cx="2813130" cy="3003549"/>
            </a:xfrm>
            <a:prstGeom prst="rect">
              <a:avLst/>
            </a:prstGeom>
          </p:spPr>
        </p:pic>
      </p:grpSp>
      <p:pic>
        <p:nvPicPr>
          <p:cNvPr id="10" name="Picture 9">
            <a:extLst>
              <a:ext uri="{FF2B5EF4-FFF2-40B4-BE49-F238E27FC236}">
                <a16:creationId xmlns:a16="http://schemas.microsoft.com/office/drawing/2014/main" id="{932D2807-9884-917E-69BE-C78F83C816FA}"/>
              </a:ext>
            </a:extLst>
          </p:cNvPr>
          <p:cNvPicPr>
            <a:picLocks noChangeAspect="1"/>
          </p:cNvPicPr>
          <p:nvPr/>
        </p:nvPicPr>
        <p:blipFill>
          <a:blip r:embed="rId4"/>
          <a:stretch>
            <a:fillRect/>
          </a:stretch>
        </p:blipFill>
        <p:spPr>
          <a:xfrm>
            <a:off x="952499" y="1771967"/>
            <a:ext cx="3724275" cy="2271078"/>
          </a:xfrm>
          <a:prstGeom prst="rect">
            <a:avLst/>
          </a:prstGeom>
        </p:spPr>
      </p:pic>
    </p:spTree>
    <p:extLst>
      <p:ext uri="{BB962C8B-B14F-4D97-AF65-F5344CB8AC3E}">
        <p14:creationId xmlns:p14="http://schemas.microsoft.com/office/powerpoint/2010/main" val="16098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OPTICORE EQT3 Displays</a:t>
            </a:r>
          </a:p>
        </p:txBody>
      </p:sp>
      <p:sp>
        <p:nvSpPr>
          <p:cNvPr id="7" name="TextBox 6">
            <a:extLst>
              <a:ext uri="{FF2B5EF4-FFF2-40B4-BE49-F238E27FC236}">
                <a16:creationId xmlns:a16="http://schemas.microsoft.com/office/drawing/2014/main" id="{C6932E99-82AB-C957-3D9D-928558DAC3FB}"/>
              </a:ext>
            </a:extLst>
          </p:cNvPr>
          <p:cNvSpPr txBox="1"/>
          <p:nvPr/>
        </p:nvSpPr>
        <p:spPr>
          <a:xfrm>
            <a:off x="838200" y="1321356"/>
            <a:ext cx="60940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Sample Screenshots</a:t>
            </a:r>
          </a:p>
        </p:txBody>
      </p:sp>
      <p:grpSp>
        <p:nvGrpSpPr>
          <p:cNvPr id="3" name="Group 2">
            <a:extLst>
              <a:ext uri="{FF2B5EF4-FFF2-40B4-BE49-F238E27FC236}">
                <a16:creationId xmlns:a16="http://schemas.microsoft.com/office/drawing/2014/main" id="{1475D153-629C-208B-388A-6A0CD6A23B9A}"/>
              </a:ext>
            </a:extLst>
          </p:cNvPr>
          <p:cNvGrpSpPr/>
          <p:nvPr/>
        </p:nvGrpSpPr>
        <p:grpSpPr>
          <a:xfrm>
            <a:off x="8426370" y="951186"/>
            <a:ext cx="3368233" cy="3258005"/>
            <a:chOff x="8426370" y="951186"/>
            <a:chExt cx="3368233" cy="3258005"/>
          </a:xfrm>
        </p:grpSpPr>
        <p:pic>
          <p:nvPicPr>
            <p:cNvPr id="6" name="Picture 5" descr="A picture containing text, electronics&#10;&#10;Description automatically generated">
              <a:extLst>
                <a:ext uri="{FF2B5EF4-FFF2-40B4-BE49-F238E27FC236}">
                  <a16:creationId xmlns:a16="http://schemas.microsoft.com/office/drawing/2014/main" id="{FB241EF7-390E-145E-D72F-80658F2BD5BE}"/>
                </a:ext>
              </a:extLst>
            </p:cNvPr>
            <p:cNvPicPr>
              <a:picLocks noChangeAspect="1"/>
            </p:cNvPicPr>
            <p:nvPr/>
          </p:nvPicPr>
          <p:blipFill rotWithShape="1">
            <a:blip r:embed="rId2">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8" name="Picture 7">
              <a:extLst>
                <a:ext uri="{FF2B5EF4-FFF2-40B4-BE49-F238E27FC236}">
                  <a16:creationId xmlns:a16="http://schemas.microsoft.com/office/drawing/2014/main" id="{9042F352-1A7C-16FF-20C8-B8C686E4B341}"/>
                </a:ext>
              </a:extLst>
            </p:cNvPr>
            <p:cNvPicPr>
              <a:picLocks noChangeAspect="1"/>
            </p:cNvPicPr>
            <p:nvPr/>
          </p:nvPicPr>
          <p:blipFill>
            <a:blip r:embed="rId3"/>
            <a:stretch>
              <a:fillRect/>
            </a:stretch>
          </p:blipFill>
          <p:spPr>
            <a:xfrm>
              <a:off x="8426371" y="1120775"/>
              <a:ext cx="2813130" cy="3003549"/>
            </a:xfrm>
            <a:prstGeom prst="rect">
              <a:avLst/>
            </a:prstGeom>
          </p:spPr>
        </p:pic>
      </p:grpSp>
      <p:pic>
        <p:nvPicPr>
          <p:cNvPr id="10" name="Picture 9">
            <a:extLst>
              <a:ext uri="{FF2B5EF4-FFF2-40B4-BE49-F238E27FC236}">
                <a16:creationId xmlns:a16="http://schemas.microsoft.com/office/drawing/2014/main" id="{932D2807-9884-917E-69BE-C78F83C816FA}"/>
              </a:ext>
            </a:extLst>
          </p:cNvPr>
          <p:cNvPicPr>
            <a:picLocks noChangeAspect="1"/>
          </p:cNvPicPr>
          <p:nvPr/>
        </p:nvPicPr>
        <p:blipFill>
          <a:blip r:embed="rId4">
            <a:duotone>
              <a:schemeClr val="bg2">
                <a:shade val="45000"/>
                <a:satMod val="135000"/>
              </a:schemeClr>
              <a:prstClr val="white"/>
            </a:duotone>
          </a:blip>
          <a:stretch>
            <a:fillRect/>
          </a:stretch>
        </p:blipFill>
        <p:spPr>
          <a:xfrm>
            <a:off x="952499" y="1771967"/>
            <a:ext cx="3724275" cy="2271078"/>
          </a:xfrm>
          <a:prstGeom prst="rect">
            <a:avLst/>
          </a:prstGeom>
        </p:spPr>
      </p:pic>
      <p:pic>
        <p:nvPicPr>
          <p:cNvPr id="5" name="Picture 4">
            <a:extLst>
              <a:ext uri="{FF2B5EF4-FFF2-40B4-BE49-F238E27FC236}">
                <a16:creationId xmlns:a16="http://schemas.microsoft.com/office/drawing/2014/main" id="{03FED97B-802A-BCCE-E1A0-3F3AFB6E10F0}"/>
              </a:ext>
            </a:extLst>
          </p:cNvPr>
          <p:cNvPicPr>
            <a:picLocks noChangeAspect="1"/>
          </p:cNvPicPr>
          <p:nvPr/>
        </p:nvPicPr>
        <p:blipFill>
          <a:blip r:embed="rId5"/>
          <a:stretch>
            <a:fillRect/>
          </a:stretch>
        </p:blipFill>
        <p:spPr>
          <a:xfrm>
            <a:off x="2016055" y="2257742"/>
            <a:ext cx="3738360" cy="2171383"/>
          </a:xfrm>
          <a:prstGeom prst="rect">
            <a:avLst/>
          </a:prstGeom>
        </p:spPr>
      </p:pic>
    </p:spTree>
    <p:extLst>
      <p:ext uri="{BB962C8B-B14F-4D97-AF65-F5344CB8AC3E}">
        <p14:creationId xmlns:p14="http://schemas.microsoft.com/office/powerpoint/2010/main" val="40873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OPTICORE EQT3 Displays</a:t>
            </a:r>
          </a:p>
        </p:txBody>
      </p:sp>
      <p:sp>
        <p:nvSpPr>
          <p:cNvPr id="7" name="TextBox 6">
            <a:extLst>
              <a:ext uri="{FF2B5EF4-FFF2-40B4-BE49-F238E27FC236}">
                <a16:creationId xmlns:a16="http://schemas.microsoft.com/office/drawing/2014/main" id="{C6932E99-82AB-C957-3D9D-928558DAC3FB}"/>
              </a:ext>
            </a:extLst>
          </p:cNvPr>
          <p:cNvSpPr txBox="1"/>
          <p:nvPr/>
        </p:nvSpPr>
        <p:spPr>
          <a:xfrm>
            <a:off x="838200" y="1321356"/>
            <a:ext cx="60940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Sample Screenshots</a:t>
            </a:r>
          </a:p>
        </p:txBody>
      </p:sp>
      <p:grpSp>
        <p:nvGrpSpPr>
          <p:cNvPr id="3" name="Group 2">
            <a:extLst>
              <a:ext uri="{FF2B5EF4-FFF2-40B4-BE49-F238E27FC236}">
                <a16:creationId xmlns:a16="http://schemas.microsoft.com/office/drawing/2014/main" id="{1475D153-629C-208B-388A-6A0CD6A23B9A}"/>
              </a:ext>
            </a:extLst>
          </p:cNvPr>
          <p:cNvGrpSpPr/>
          <p:nvPr/>
        </p:nvGrpSpPr>
        <p:grpSpPr>
          <a:xfrm>
            <a:off x="8426370" y="951186"/>
            <a:ext cx="3368233" cy="3258005"/>
            <a:chOff x="8426370" y="951186"/>
            <a:chExt cx="3368233" cy="3258005"/>
          </a:xfrm>
        </p:grpSpPr>
        <p:pic>
          <p:nvPicPr>
            <p:cNvPr id="6" name="Picture 5" descr="A picture containing text, electronics&#10;&#10;Description automatically generated">
              <a:extLst>
                <a:ext uri="{FF2B5EF4-FFF2-40B4-BE49-F238E27FC236}">
                  <a16:creationId xmlns:a16="http://schemas.microsoft.com/office/drawing/2014/main" id="{FB241EF7-390E-145E-D72F-80658F2BD5BE}"/>
                </a:ext>
              </a:extLst>
            </p:cNvPr>
            <p:cNvPicPr>
              <a:picLocks noChangeAspect="1"/>
            </p:cNvPicPr>
            <p:nvPr/>
          </p:nvPicPr>
          <p:blipFill rotWithShape="1">
            <a:blip r:embed="rId2">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8" name="Picture 7">
              <a:extLst>
                <a:ext uri="{FF2B5EF4-FFF2-40B4-BE49-F238E27FC236}">
                  <a16:creationId xmlns:a16="http://schemas.microsoft.com/office/drawing/2014/main" id="{9042F352-1A7C-16FF-20C8-B8C686E4B341}"/>
                </a:ext>
              </a:extLst>
            </p:cNvPr>
            <p:cNvPicPr>
              <a:picLocks noChangeAspect="1"/>
            </p:cNvPicPr>
            <p:nvPr/>
          </p:nvPicPr>
          <p:blipFill>
            <a:blip r:embed="rId3"/>
            <a:stretch>
              <a:fillRect/>
            </a:stretch>
          </p:blipFill>
          <p:spPr>
            <a:xfrm>
              <a:off x="8426371" y="1120775"/>
              <a:ext cx="2813130" cy="3003549"/>
            </a:xfrm>
            <a:prstGeom prst="rect">
              <a:avLst/>
            </a:prstGeom>
          </p:spPr>
        </p:pic>
      </p:grpSp>
      <p:pic>
        <p:nvPicPr>
          <p:cNvPr id="10" name="Picture 9">
            <a:extLst>
              <a:ext uri="{FF2B5EF4-FFF2-40B4-BE49-F238E27FC236}">
                <a16:creationId xmlns:a16="http://schemas.microsoft.com/office/drawing/2014/main" id="{932D2807-9884-917E-69BE-C78F83C816FA}"/>
              </a:ext>
            </a:extLst>
          </p:cNvPr>
          <p:cNvPicPr>
            <a:picLocks noChangeAspect="1"/>
          </p:cNvPicPr>
          <p:nvPr/>
        </p:nvPicPr>
        <p:blipFill>
          <a:blip r:embed="rId4">
            <a:duotone>
              <a:schemeClr val="bg2">
                <a:shade val="45000"/>
                <a:satMod val="135000"/>
              </a:schemeClr>
              <a:prstClr val="white"/>
            </a:duotone>
          </a:blip>
          <a:stretch>
            <a:fillRect/>
          </a:stretch>
        </p:blipFill>
        <p:spPr>
          <a:xfrm>
            <a:off x="952499" y="1771967"/>
            <a:ext cx="3724275" cy="2271078"/>
          </a:xfrm>
          <a:prstGeom prst="rect">
            <a:avLst/>
          </a:prstGeom>
        </p:spPr>
      </p:pic>
      <p:pic>
        <p:nvPicPr>
          <p:cNvPr id="5" name="Picture 4">
            <a:extLst>
              <a:ext uri="{FF2B5EF4-FFF2-40B4-BE49-F238E27FC236}">
                <a16:creationId xmlns:a16="http://schemas.microsoft.com/office/drawing/2014/main" id="{03FED97B-802A-BCCE-E1A0-3F3AFB6E10F0}"/>
              </a:ext>
            </a:extLst>
          </p:cNvPr>
          <p:cNvPicPr>
            <a:picLocks noChangeAspect="1"/>
          </p:cNvPicPr>
          <p:nvPr/>
        </p:nvPicPr>
        <p:blipFill>
          <a:blip r:embed="rId5">
            <a:duotone>
              <a:schemeClr val="bg2">
                <a:shade val="45000"/>
                <a:satMod val="135000"/>
              </a:schemeClr>
              <a:prstClr val="white"/>
            </a:duotone>
          </a:blip>
          <a:stretch>
            <a:fillRect/>
          </a:stretch>
        </p:blipFill>
        <p:spPr>
          <a:xfrm>
            <a:off x="2016055" y="2257742"/>
            <a:ext cx="3738360" cy="2171383"/>
          </a:xfrm>
          <a:prstGeom prst="rect">
            <a:avLst/>
          </a:prstGeom>
        </p:spPr>
      </p:pic>
      <p:pic>
        <p:nvPicPr>
          <p:cNvPr id="9" name="Picture 8">
            <a:extLst>
              <a:ext uri="{FF2B5EF4-FFF2-40B4-BE49-F238E27FC236}">
                <a16:creationId xmlns:a16="http://schemas.microsoft.com/office/drawing/2014/main" id="{86243D30-50C6-BAA2-4512-C98ED4992738}"/>
              </a:ext>
            </a:extLst>
          </p:cNvPr>
          <p:cNvPicPr>
            <a:picLocks noChangeAspect="1"/>
          </p:cNvPicPr>
          <p:nvPr/>
        </p:nvPicPr>
        <p:blipFill>
          <a:blip r:embed="rId6"/>
          <a:stretch>
            <a:fillRect/>
          </a:stretch>
        </p:blipFill>
        <p:spPr>
          <a:xfrm>
            <a:off x="3088035" y="2743517"/>
            <a:ext cx="3729936" cy="2171383"/>
          </a:xfrm>
          <a:prstGeom prst="rect">
            <a:avLst/>
          </a:prstGeom>
        </p:spPr>
      </p:pic>
    </p:spTree>
    <p:extLst>
      <p:ext uri="{BB962C8B-B14F-4D97-AF65-F5344CB8AC3E}">
        <p14:creationId xmlns:p14="http://schemas.microsoft.com/office/powerpoint/2010/main" val="31890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DBC86A-04C4-00B5-9378-6C31CA72716F}"/>
              </a:ext>
            </a:extLst>
          </p:cNvPr>
          <p:cNvPicPr>
            <a:picLocks noChangeAspect="1"/>
          </p:cNvPicPr>
          <p:nvPr/>
        </p:nvPicPr>
        <p:blipFill>
          <a:blip r:embed="rId2"/>
          <a:stretch>
            <a:fillRect/>
          </a:stretch>
        </p:blipFill>
        <p:spPr>
          <a:xfrm>
            <a:off x="3783974" y="755329"/>
            <a:ext cx="5682577" cy="5032126"/>
          </a:xfrm>
          <a:prstGeom prst="rect">
            <a:avLst/>
          </a:prstGeom>
        </p:spPr>
      </p:pic>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a:xfrm>
            <a:off x="838200" y="88901"/>
            <a:ext cx="10515600" cy="559130"/>
          </a:xfrm>
        </p:spPr>
        <p:txBody>
          <a:bodyPr>
            <a:normAutofit fontScale="90000"/>
          </a:bodyPr>
          <a:lstStyle/>
          <a:p>
            <a:r>
              <a:rPr lang="en-US" dirty="0"/>
              <a:t>Displays EQ-10,EQ-7,EQ-2</a:t>
            </a:r>
          </a:p>
        </p:txBody>
      </p:sp>
      <p:grpSp>
        <p:nvGrpSpPr>
          <p:cNvPr id="3" name="Group 2">
            <a:extLst>
              <a:ext uri="{FF2B5EF4-FFF2-40B4-BE49-F238E27FC236}">
                <a16:creationId xmlns:a16="http://schemas.microsoft.com/office/drawing/2014/main" id="{43867B09-3AC6-8F14-0BBE-8018344FE485}"/>
              </a:ext>
            </a:extLst>
          </p:cNvPr>
          <p:cNvGrpSpPr/>
          <p:nvPr/>
        </p:nvGrpSpPr>
        <p:grpSpPr>
          <a:xfrm>
            <a:off x="3463816" y="3428999"/>
            <a:ext cx="2517883" cy="2390775"/>
            <a:chOff x="8426370" y="951186"/>
            <a:chExt cx="3368233" cy="3258005"/>
          </a:xfrm>
        </p:grpSpPr>
        <p:pic>
          <p:nvPicPr>
            <p:cNvPr id="4" name="Picture 3" descr="A picture containing text, electronics&#10;&#10;Description automatically generated">
              <a:extLst>
                <a:ext uri="{FF2B5EF4-FFF2-40B4-BE49-F238E27FC236}">
                  <a16:creationId xmlns:a16="http://schemas.microsoft.com/office/drawing/2014/main" id="{7FCA1C28-5963-68DC-42AD-049A7056E895}"/>
                </a:ext>
              </a:extLst>
            </p:cNvPr>
            <p:cNvPicPr>
              <a:picLocks noChangeAspect="1"/>
            </p:cNvPicPr>
            <p:nvPr/>
          </p:nvPicPr>
          <p:blipFill rotWithShape="1">
            <a:blip r:embed="rId3">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5" name="Picture 4">
              <a:extLst>
                <a:ext uri="{FF2B5EF4-FFF2-40B4-BE49-F238E27FC236}">
                  <a16:creationId xmlns:a16="http://schemas.microsoft.com/office/drawing/2014/main" id="{DE28A9A0-EA76-BD4E-64F1-336357F92B0E}"/>
                </a:ext>
              </a:extLst>
            </p:cNvPr>
            <p:cNvPicPr>
              <a:picLocks noChangeAspect="1"/>
            </p:cNvPicPr>
            <p:nvPr/>
          </p:nvPicPr>
          <p:blipFill>
            <a:blip r:embed="rId4"/>
            <a:stretch>
              <a:fillRect/>
            </a:stretch>
          </p:blipFill>
          <p:spPr>
            <a:xfrm>
              <a:off x="8426371" y="1120775"/>
              <a:ext cx="2813130" cy="3003549"/>
            </a:xfrm>
            <a:prstGeom prst="rect">
              <a:avLst/>
            </a:prstGeom>
          </p:spPr>
        </p:pic>
      </p:grpSp>
      <p:grpSp>
        <p:nvGrpSpPr>
          <p:cNvPr id="6" name="Group 5">
            <a:extLst>
              <a:ext uri="{FF2B5EF4-FFF2-40B4-BE49-F238E27FC236}">
                <a16:creationId xmlns:a16="http://schemas.microsoft.com/office/drawing/2014/main" id="{CFBAD57A-D95E-4B83-8D3B-3244A922A60A}"/>
              </a:ext>
            </a:extLst>
          </p:cNvPr>
          <p:cNvGrpSpPr/>
          <p:nvPr/>
        </p:nvGrpSpPr>
        <p:grpSpPr>
          <a:xfrm>
            <a:off x="5981700" y="4076700"/>
            <a:ext cx="1905564" cy="1843203"/>
            <a:chOff x="8426370" y="951186"/>
            <a:chExt cx="3368233" cy="3258005"/>
          </a:xfrm>
        </p:grpSpPr>
        <p:pic>
          <p:nvPicPr>
            <p:cNvPr id="7" name="Picture 6" descr="A picture containing text, electronics&#10;&#10;Description automatically generated">
              <a:extLst>
                <a:ext uri="{FF2B5EF4-FFF2-40B4-BE49-F238E27FC236}">
                  <a16:creationId xmlns:a16="http://schemas.microsoft.com/office/drawing/2014/main" id="{631C4CAE-45B8-ECA5-4360-C90E11AEB144}"/>
                </a:ext>
              </a:extLst>
            </p:cNvPr>
            <p:cNvPicPr>
              <a:picLocks noChangeAspect="1"/>
            </p:cNvPicPr>
            <p:nvPr/>
          </p:nvPicPr>
          <p:blipFill rotWithShape="1">
            <a:blip r:embed="rId3">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9" name="Picture 8">
              <a:extLst>
                <a:ext uri="{FF2B5EF4-FFF2-40B4-BE49-F238E27FC236}">
                  <a16:creationId xmlns:a16="http://schemas.microsoft.com/office/drawing/2014/main" id="{CC8C5A43-AD0B-0C55-4AD5-134643F82626}"/>
                </a:ext>
              </a:extLst>
            </p:cNvPr>
            <p:cNvPicPr>
              <a:picLocks noChangeAspect="1"/>
            </p:cNvPicPr>
            <p:nvPr/>
          </p:nvPicPr>
          <p:blipFill>
            <a:blip r:embed="rId4"/>
            <a:stretch>
              <a:fillRect/>
            </a:stretch>
          </p:blipFill>
          <p:spPr>
            <a:xfrm>
              <a:off x="8426371" y="1120775"/>
              <a:ext cx="2813130" cy="3003549"/>
            </a:xfrm>
            <a:prstGeom prst="rect">
              <a:avLst/>
            </a:prstGeom>
          </p:spPr>
        </p:pic>
      </p:grpSp>
      <p:grpSp>
        <p:nvGrpSpPr>
          <p:cNvPr id="10" name="Group 9">
            <a:extLst>
              <a:ext uri="{FF2B5EF4-FFF2-40B4-BE49-F238E27FC236}">
                <a16:creationId xmlns:a16="http://schemas.microsoft.com/office/drawing/2014/main" id="{3459D7BB-BD04-DF06-0DAD-87DFEF9B7248}"/>
              </a:ext>
            </a:extLst>
          </p:cNvPr>
          <p:cNvGrpSpPr/>
          <p:nvPr/>
        </p:nvGrpSpPr>
        <p:grpSpPr>
          <a:xfrm>
            <a:off x="7887264" y="4579074"/>
            <a:ext cx="1282677" cy="1240700"/>
            <a:chOff x="8426370" y="951186"/>
            <a:chExt cx="3368233" cy="3258005"/>
          </a:xfrm>
        </p:grpSpPr>
        <p:pic>
          <p:nvPicPr>
            <p:cNvPr id="11" name="Picture 10" descr="A picture containing text, electronics&#10;&#10;Description automatically generated">
              <a:extLst>
                <a:ext uri="{FF2B5EF4-FFF2-40B4-BE49-F238E27FC236}">
                  <a16:creationId xmlns:a16="http://schemas.microsoft.com/office/drawing/2014/main" id="{EC55AD55-2414-8393-B1C5-7E4537C04243}"/>
                </a:ext>
              </a:extLst>
            </p:cNvPr>
            <p:cNvPicPr>
              <a:picLocks noChangeAspect="1"/>
            </p:cNvPicPr>
            <p:nvPr/>
          </p:nvPicPr>
          <p:blipFill rotWithShape="1">
            <a:blip r:embed="rId3">
              <a:extLst>
                <a:ext uri="{28A0092B-C50C-407E-A947-70E740481C1C}">
                  <a14:useLocalDpi xmlns:a14="http://schemas.microsoft.com/office/drawing/2010/main" val="0"/>
                </a:ext>
              </a:extLst>
            </a:blip>
            <a:srcRect l="6603" r="9614"/>
            <a:stretch/>
          </p:blipFill>
          <p:spPr>
            <a:xfrm>
              <a:off x="8426370" y="951186"/>
              <a:ext cx="3368233" cy="3258005"/>
            </a:xfrm>
            <a:prstGeom prst="rect">
              <a:avLst/>
            </a:prstGeom>
          </p:spPr>
        </p:pic>
        <p:pic>
          <p:nvPicPr>
            <p:cNvPr id="12" name="Picture 11">
              <a:extLst>
                <a:ext uri="{FF2B5EF4-FFF2-40B4-BE49-F238E27FC236}">
                  <a16:creationId xmlns:a16="http://schemas.microsoft.com/office/drawing/2014/main" id="{31C7DE42-F004-3F93-51A2-29BA6EDA310D}"/>
                </a:ext>
              </a:extLst>
            </p:cNvPr>
            <p:cNvPicPr>
              <a:picLocks noChangeAspect="1"/>
            </p:cNvPicPr>
            <p:nvPr/>
          </p:nvPicPr>
          <p:blipFill>
            <a:blip r:embed="rId4"/>
            <a:stretch>
              <a:fillRect/>
            </a:stretch>
          </p:blipFill>
          <p:spPr>
            <a:xfrm>
              <a:off x="8426371" y="1120775"/>
              <a:ext cx="2813130" cy="3003549"/>
            </a:xfrm>
            <a:prstGeom prst="rect">
              <a:avLst/>
            </a:prstGeom>
          </p:spPr>
        </p:pic>
      </p:grpSp>
    </p:spTree>
    <p:extLst>
      <p:ext uri="{BB962C8B-B14F-4D97-AF65-F5344CB8AC3E}">
        <p14:creationId xmlns:p14="http://schemas.microsoft.com/office/powerpoint/2010/main" val="331574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a:xfrm>
            <a:off x="838200" y="299737"/>
            <a:ext cx="10515600" cy="1325563"/>
          </a:xfrm>
        </p:spPr>
        <p:txBody>
          <a:bodyPr/>
          <a:lstStyle/>
          <a:p>
            <a:r>
              <a:rPr lang="en-US" dirty="0"/>
              <a:t>Enabling Technologies:</a:t>
            </a:r>
            <a:br>
              <a:rPr lang="en-US" dirty="0"/>
            </a:br>
            <a:r>
              <a:rPr lang="en-US" dirty="0"/>
              <a:t>ZS Sensors</a:t>
            </a:r>
          </a:p>
        </p:txBody>
      </p:sp>
      <p:sp>
        <p:nvSpPr>
          <p:cNvPr id="3" name="Content Placeholder 2">
            <a:extLst>
              <a:ext uri="{FF2B5EF4-FFF2-40B4-BE49-F238E27FC236}">
                <a16:creationId xmlns:a16="http://schemas.microsoft.com/office/drawing/2014/main" id="{4BE313C0-5A67-926F-6A4D-F3D335A32A81}"/>
              </a:ext>
            </a:extLst>
          </p:cNvPr>
          <p:cNvSpPr>
            <a:spLocks noGrp="1"/>
          </p:cNvSpPr>
          <p:nvPr>
            <p:ph idx="1"/>
          </p:nvPr>
        </p:nvSpPr>
        <p:spPr>
          <a:xfrm>
            <a:off x="838200" y="1388405"/>
            <a:ext cx="10515600" cy="4081189"/>
          </a:xfrm>
        </p:spPr>
        <p:txBody>
          <a:bodyPr lIns="91440" tIns="45720" rIns="91440" bIns="45720" anchor="t"/>
          <a:lstStyle/>
          <a:p>
            <a:r>
              <a:rPr lang="en-US" sz="1600" b="0" i="0" dirty="0">
                <a:effectLst/>
                <a:latin typeface="Open Sans"/>
                <a:ea typeface="Open Sans"/>
                <a:cs typeface="Open Sans"/>
              </a:rPr>
              <a:t>Provide flexibility for </a:t>
            </a:r>
            <a:r>
              <a:rPr lang="en-US" sz="1600" dirty="0">
                <a:latin typeface="Open Sans"/>
                <a:ea typeface="Open Sans"/>
                <a:cs typeface="Open Sans"/>
              </a:rPr>
              <a:t>multiple building applications</a:t>
            </a:r>
            <a:endParaRPr lang="en-US" sz="1600" b="0" i="0" dirty="0">
              <a:effectLst/>
              <a:latin typeface="Open Sans" panose="020B0606030504020204" pitchFamily="34" charset="0"/>
            </a:endParaRPr>
          </a:p>
          <a:p>
            <a:r>
              <a:rPr lang="en-US" sz="1600" dirty="0">
                <a:latin typeface="Open Sans"/>
                <a:ea typeface="Open Sans"/>
                <a:cs typeface="Open Sans"/>
              </a:rPr>
              <a:t>Low-profile, neutral color scheme</a:t>
            </a:r>
            <a:endParaRPr lang="en-US" sz="1600" b="0" i="0" dirty="0">
              <a:effectLst/>
              <a:latin typeface="Open Sans" panose="020B0606030504020204" pitchFamily="34" charset="0"/>
            </a:endParaRPr>
          </a:p>
          <a:p>
            <a:r>
              <a:rPr lang="en-US" sz="1600" dirty="0">
                <a:latin typeface="Open Sans"/>
                <a:ea typeface="Open Sans"/>
                <a:cs typeface="Open Sans"/>
              </a:rPr>
              <a:t>Efficient options for multiple sensors in one case</a:t>
            </a:r>
            <a:endParaRPr lang="en-US" sz="1600" b="0" i="0" dirty="0">
              <a:effectLst/>
              <a:latin typeface="Open Sans" panose="020B0606030504020204" pitchFamily="34" charset="0"/>
            </a:endParaRPr>
          </a:p>
          <a:p>
            <a:r>
              <a:rPr lang="en-US" sz="1600" dirty="0">
                <a:latin typeface="Open Sans"/>
                <a:ea typeface="Open Sans"/>
                <a:cs typeface="Open Sans"/>
              </a:rPr>
              <a:t>Units are daisy chainable, can control on average or min/max</a:t>
            </a:r>
            <a:endParaRPr lang="en-US" sz="1600" b="0" i="0" dirty="0">
              <a:effectLst/>
              <a:latin typeface="Open Sans"/>
              <a:ea typeface="Open Sans"/>
              <a:cs typeface="Open Sans"/>
            </a:endParaRPr>
          </a:p>
          <a:p>
            <a:r>
              <a:rPr lang="en-US" sz="1600" dirty="0">
                <a:latin typeface="Open Sans"/>
                <a:ea typeface="Open Sans"/>
                <a:cs typeface="Open Sans"/>
              </a:rPr>
              <a:t>Discreet service port for laptops to access the LS-1628u</a:t>
            </a:r>
            <a:endParaRPr lang="en-US" sz="1600" b="0" i="0" dirty="0">
              <a:effectLst/>
              <a:latin typeface="Open Sans"/>
              <a:ea typeface="Open Sans"/>
              <a:cs typeface="Open Sans"/>
            </a:endParaRPr>
          </a:p>
          <a:p>
            <a:r>
              <a:rPr lang="en-US" sz="1600" b="0" i="0" dirty="0">
                <a:effectLst/>
                <a:latin typeface="Open Sans"/>
                <a:ea typeface="Open Sans"/>
                <a:cs typeface="Open Sans"/>
              </a:rPr>
              <a:t>Mounts on a standard 2 inch by 4-inch electrical box </a:t>
            </a:r>
            <a:endParaRPr lang="en-US" sz="1600" dirty="0">
              <a:latin typeface="Open Sans"/>
              <a:ea typeface="Open Sans"/>
              <a:cs typeface="Open Sans"/>
            </a:endParaRPr>
          </a:p>
          <a:p>
            <a:r>
              <a:rPr lang="en-US" sz="1600" dirty="0">
                <a:latin typeface="Open Sans"/>
                <a:ea typeface="Open Sans"/>
                <a:cs typeface="Open Sans"/>
              </a:rPr>
              <a:t>Combinations can include zone</a:t>
            </a:r>
            <a:r>
              <a:rPr lang="en-US" sz="1600" b="0" i="0" dirty="0">
                <a:effectLst/>
                <a:latin typeface="Open Sans"/>
                <a:ea typeface="Open Sans"/>
                <a:cs typeface="Open Sans"/>
              </a:rPr>
              <a:t> temperature and/or relative humidity, CO2, VOC</a:t>
            </a:r>
            <a:endParaRPr lang="en-US" dirty="0"/>
          </a:p>
          <a:p>
            <a:pPr algn="l">
              <a:buFont typeface="Arial" panose="020B0604020202020204" pitchFamily="34" charset="0"/>
              <a:buChar char="•"/>
            </a:pPr>
            <a:r>
              <a:rPr lang="en-US" sz="1600" b="0" i="0" dirty="0">
                <a:effectLst/>
                <a:latin typeface="Open Sans"/>
                <a:ea typeface="Open Sans"/>
                <a:cs typeface="Open Sans"/>
              </a:rPr>
              <a:t>Multiple models offer a choice of options, including a large easy-to-read display, local setpoint adjustment, local override, and fan control</a:t>
            </a:r>
          </a:p>
        </p:txBody>
      </p:sp>
      <p:pic>
        <p:nvPicPr>
          <p:cNvPr id="7" name="Picture 6" descr="A picture containing text, clock&#10;&#10;Description automatically generated">
            <a:extLst>
              <a:ext uri="{FF2B5EF4-FFF2-40B4-BE49-F238E27FC236}">
                <a16:creationId xmlns:a16="http://schemas.microsoft.com/office/drawing/2014/main" id="{C704E317-22C7-822A-7BFA-B80D90AB108E}"/>
              </a:ext>
            </a:extLst>
          </p:cNvPr>
          <p:cNvPicPr>
            <a:picLocks noChangeAspect="1"/>
          </p:cNvPicPr>
          <p:nvPr/>
        </p:nvPicPr>
        <p:blipFill rotWithShape="1">
          <a:blip r:embed="rId2">
            <a:extLst>
              <a:ext uri="{28A0092B-C50C-407E-A947-70E740481C1C}">
                <a14:useLocalDpi xmlns:a14="http://schemas.microsoft.com/office/drawing/2010/main" val="0"/>
              </a:ext>
            </a:extLst>
          </a:blip>
          <a:srcRect l="6680" r="9299"/>
          <a:stretch/>
        </p:blipFill>
        <p:spPr>
          <a:xfrm>
            <a:off x="10349553" y="442084"/>
            <a:ext cx="1540086" cy="2632146"/>
          </a:xfrm>
          <a:prstGeom prst="rect">
            <a:avLst/>
          </a:prstGeom>
        </p:spPr>
      </p:pic>
      <p:pic>
        <p:nvPicPr>
          <p:cNvPr id="9" name="Picture 8" descr="Text, whiteboard&#10;&#10;Description automatically generated">
            <a:extLst>
              <a:ext uri="{FF2B5EF4-FFF2-40B4-BE49-F238E27FC236}">
                <a16:creationId xmlns:a16="http://schemas.microsoft.com/office/drawing/2014/main" id="{9E43B03F-3503-91B2-7AEC-BF66CE242E0D}"/>
              </a:ext>
            </a:extLst>
          </p:cNvPr>
          <p:cNvPicPr>
            <a:picLocks noChangeAspect="1"/>
          </p:cNvPicPr>
          <p:nvPr/>
        </p:nvPicPr>
        <p:blipFill rotWithShape="1">
          <a:blip r:embed="rId3">
            <a:extLst>
              <a:ext uri="{28A0092B-C50C-407E-A947-70E740481C1C}">
                <a14:useLocalDpi xmlns:a14="http://schemas.microsoft.com/office/drawing/2010/main" val="0"/>
              </a:ext>
            </a:extLst>
          </a:blip>
          <a:srcRect l="7279" r="6576"/>
          <a:stretch/>
        </p:blipFill>
        <p:spPr>
          <a:xfrm>
            <a:off x="8770044" y="374614"/>
            <a:ext cx="1485982" cy="2699615"/>
          </a:xfrm>
          <a:prstGeom prst="rect">
            <a:avLst/>
          </a:prstGeom>
        </p:spPr>
      </p:pic>
      <p:pic>
        <p:nvPicPr>
          <p:cNvPr id="11" name="Picture 10" descr="Graphical user interface, square&#10;&#10;Description automatically generated with medium confidence">
            <a:extLst>
              <a:ext uri="{FF2B5EF4-FFF2-40B4-BE49-F238E27FC236}">
                <a16:creationId xmlns:a16="http://schemas.microsoft.com/office/drawing/2014/main" id="{CDC43E98-EB6F-DAB1-DC3D-2CC428269A26}"/>
              </a:ext>
            </a:extLst>
          </p:cNvPr>
          <p:cNvPicPr>
            <a:picLocks noChangeAspect="1"/>
          </p:cNvPicPr>
          <p:nvPr/>
        </p:nvPicPr>
        <p:blipFill rotWithShape="1">
          <a:blip r:embed="rId4">
            <a:extLst>
              <a:ext uri="{28A0092B-C50C-407E-A947-70E740481C1C}">
                <a14:useLocalDpi xmlns:a14="http://schemas.microsoft.com/office/drawing/2010/main" val="0"/>
              </a:ext>
            </a:extLst>
          </a:blip>
          <a:srcRect l="8185" r="6682"/>
          <a:stretch/>
        </p:blipFill>
        <p:spPr>
          <a:xfrm>
            <a:off x="7190535" y="297656"/>
            <a:ext cx="1485982" cy="2699615"/>
          </a:xfrm>
          <a:prstGeom prst="rect">
            <a:avLst/>
          </a:prstGeom>
        </p:spPr>
      </p:pic>
    </p:spTree>
    <p:extLst>
      <p:ext uri="{BB962C8B-B14F-4D97-AF65-F5344CB8AC3E}">
        <p14:creationId xmlns:p14="http://schemas.microsoft.com/office/powerpoint/2010/main" val="1586712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95C8-FEBE-B228-F425-98F8DCE8A89E}"/>
              </a:ext>
            </a:extLst>
          </p:cNvPr>
          <p:cNvSpPr>
            <a:spLocks noGrp="1"/>
          </p:cNvSpPr>
          <p:nvPr>
            <p:ph type="title"/>
          </p:nvPr>
        </p:nvSpPr>
        <p:spPr>
          <a:xfrm>
            <a:off x="838200" y="365126"/>
            <a:ext cx="2437660" cy="682440"/>
          </a:xfrm>
        </p:spPr>
        <p:txBody>
          <a:bodyPr/>
          <a:lstStyle/>
          <a:p>
            <a:r>
              <a:rPr lang="en-US" dirty="0"/>
              <a:t>ZS Sensors</a:t>
            </a:r>
          </a:p>
        </p:txBody>
      </p:sp>
      <p:pic>
        <p:nvPicPr>
          <p:cNvPr id="5" name="Picture 4">
            <a:extLst>
              <a:ext uri="{FF2B5EF4-FFF2-40B4-BE49-F238E27FC236}">
                <a16:creationId xmlns:a16="http://schemas.microsoft.com/office/drawing/2014/main" id="{8696FC01-628E-7D4C-B234-B3083ACCD8EE}"/>
              </a:ext>
            </a:extLst>
          </p:cNvPr>
          <p:cNvPicPr>
            <a:picLocks noChangeAspect="1"/>
          </p:cNvPicPr>
          <p:nvPr/>
        </p:nvPicPr>
        <p:blipFill>
          <a:blip r:embed="rId2"/>
          <a:stretch>
            <a:fillRect/>
          </a:stretch>
        </p:blipFill>
        <p:spPr>
          <a:xfrm>
            <a:off x="4436185" y="88777"/>
            <a:ext cx="4600562" cy="5868140"/>
          </a:xfrm>
          <a:prstGeom prst="rect">
            <a:avLst/>
          </a:prstGeom>
        </p:spPr>
      </p:pic>
    </p:spTree>
    <p:extLst>
      <p:ext uri="{BB962C8B-B14F-4D97-AF65-F5344CB8AC3E}">
        <p14:creationId xmlns:p14="http://schemas.microsoft.com/office/powerpoint/2010/main" val="277228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p:txBody>
          <a:bodyPr/>
          <a:lstStyle/>
          <a:p>
            <a:r>
              <a:rPr lang="en-US" dirty="0"/>
              <a:t>ZS Sensors</a:t>
            </a:r>
          </a:p>
        </p:txBody>
      </p:sp>
      <p:pic>
        <p:nvPicPr>
          <p:cNvPr id="7" name="Picture 6" descr="A picture containing text, clock&#10;&#10;Description automatically generated">
            <a:extLst>
              <a:ext uri="{FF2B5EF4-FFF2-40B4-BE49-F238E27FC236}">
                <a16:creationId xmlns:a16="http://schemas.microsoft.com/office/drawing/2014/main" id="{C704E317-22C7-822A-7BFA-B80D90AB108E}"/>
              </a:ext>
            </a:extLst>
          </p:cNvPr>
          <p:cNvPicPr>
            <a:picLocks noChangeAspect="1"/>
          </p:cNvPicPr>
          <p:nvPr/>
        </p:nvPicPr>
        <p:blipFill rotWithShape="1">
          <a:blip r:embed="rId2">
            <a:extLst>
              <a:ext uri="{28A0092B-C50C-407E-A947-70E740481C1C}">
                <a14:useLocalDpi xmlns:a14="http://schemas.microsoft.com/office/drawing/2010/main" val="0"/>
              </a:ext>
            </a:extLst>
          </a:blip>
          <a:srcRect l="6680" r="9299"/>
          <a:stretch/>
        </p:blipFill>
        <p:spPr>
          <a:xfrm>
            <a:off x="10349553" y="442084"/>
            <a:ext cx="1540086" cy="2632146"/>
          </a:xfrm>
          <a:prstGeom prst="rect">
            <a:avLst/>
          </a:prstGeom>
        </p:spPr>
      </p:pic>
      <p:pic>
        <p:nvPicPr>
          <p:cNvPr id="9" name="Picture 8" descr="Text, whiteboard&#10;&#10;Description automatically generated">
            <a:extLst>
              <a:ext uri="{FF2B5EF4-FFF2-40B4-BE49-F238E27FC236}">
                <a16:creationId xmlns:a16="http://schemas.microsoft.com/office/drawing/2014/main" id="{9E43B03F-3503-91B2-7AEC-BF66CE242E0D}"/>
              </a:ext>
            </a:extLst>
          </p:cNvPr>
          <p:cNvPicPr>
            <a:picLocks noChangeAspect="1"/>
          </p:cNvPicPr>
          <p:nvPr/>
        </p:nvPicPr>
        <p:blipFill rotWithShape="1">
          <a:blip r:embed="rId3">
            <a:extLst>
              <a:ext uri="{28A0092B-C50C-407E-A947-70E740481C1C}">
                <a14:useLocalDpi xmlns:a14="http://schemas.microsoft.com/office/drawing/2010/main" val="0"/>
              </a:ext>
            </a:extLst>
          </a:blip>
          <a:srcRect l="7279" r="6576"/>
          <a:stretch/>
        </p:blipFill>
        <p:spPr>
          <a:xfrm>
            <a:off x="8770044" y="374614"/>
            <a:ext cx="1485982" cy="2699615"/>
          </a:xfrm>
          <a:prstGeom prst="rect">
            <a:avLst/>
          </a:prstGeom>
        </p:spPr>
      </p:pic>
      <p:pic>
        <p:nvPicPr>
          <p:cNvPr id="11" name="Picture 10" descr="Graphical user interface, square&#10;&#10;Description automatically generated with medium confidence">
            <a:extLst>
              <a:ext uri="{FF2B5EF4-FFF2-40B4-BE49-F238E27FC236}">
                <a16:creationId xmlns:a16="http://schemas.microsoft.com/office/drawing/2014/main" id="{CDC43E98-EB6F-DAB1-DC3D-2CC428269A26}"/>
              </a:ext>
            </a:extLst>
          </p:cNvPr>
          <p:cNvPicPr>
            <a:picLocks noChangeAspect="1"/>
          </p:cNvPicPr>
          <p:nvPr/>
        </p:nvPicPr>
        <p:blipFill rotWithShape="1">
          <a:blip r:embed="rId4">
            <a:extLst>
              <a:ext uri="{28A0092B-C50C-407E-A947-70E740481C1C}">
                <a14:useLocalDpi xmlns:a14="http://schemas.microsoft.com/office/drawing/2010/main" val="0"/>
              </a:ext>
            </a:extLst>
          </a:blip>
          <a:srcRect l="8185" r="6682"/>
          <a:stretch/>
        </p:blipFill>
        <p:spPr>
          <a:xfrm>
            <a:off x="7190535" y="297656"/>
            <a:ext cx="1485982" cy="2699615"/>
          </a:xfrm>
          <a:prstGeom prst="rect">
            <a:avLst/>
          </a:prstGeom>
        </p:spPr>
      </p:pic>
      <p:pic>
        <p:nvPicPr>
          <p:cNvPr id="8" name="Picture 7" descr="Text, table&#10;&#10;Description automatically generated">
            <a:extLst>
              <a:ext uri="{FF2B5EF4-FFF2-40B4-BE49-F238E27FC236}">
                <a16:creationId xmlns:a16="http://schemas.microsoft.com/office/drawing/2014/main" id="{74EBD166-38EA-87C5-FB2C-124CDB0C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1027906"/>
            <a:ext cx="6304784" cy="4354322"/>
          </a:xfrm>
          <a:prstGeom prst="rect">
            <a:avLst/>
          </a:prstGeom>
        </p:spPr>
      </p:pic>
      <p:pic>
        <p:nvPicPr>
          <p:cNvPr id="12" name="Picture 11" descr="A diagram of a house&#10;&#10;Description automatically generated with low confidence">
            <a:extLst>
              <a:ext uri="{FF2B5EF4-FFF2-40B4-BE49-F238E27FC236}">
                <a16:creationId xmlns:a16="http://schemas.microsoft.com/office/drawing/2014/main" id="{5BD53B11-8941-FD4C-CF90-489222FBE1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997" y="3583471"/>
            <a:ext cx="4631642" cy="1798757"/>
          </a:xfrm>
          <a:prstGeom prst="rect">
            <a:avLst/>
          </a:prstGeom>
        </p:spPr>
      </p:pic>
    </p:spTree>
    <p:extLst>
      <p:ext uri="{BB962C8B-B14F-4D97-AF65-F5344CB8AC3E}">
        <p14:creationId xmlns:p14="http://schemas.microsoft.com/office/powerpoint/2010/main" val="3837114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a:xfrm>
            <a:off x="838200" y="365125"/>
            <a:ext cx="10515600" cy="828675"/>
          </a:xfrm>
        </p:spPr>
        <p:txBody>
          <a:bodyPr/>
          <a:lstStyle/>
          <a:p>
            <a:r>
              <a:rPr lang="en-US" dirty="0"/>
              <a:t>Sequences of Operation</a:t>
            </a:r>
          </a:p>
        </p:txBody>
      </p:sp>
      <p:sp>
        <p:nvSpPr>
          <p:cNvPr id="5" name="TextBox 4">
            <a:extLst>
              <a:ext uri="{FF2B5EF4-FFF2-40B4-BE49-F238E27FC236}">
                <a16:creationId xmlns:a16="http://schemas.microsoft.com/office/drawing/2014/main" id="{F8914E63-46CD-5682-69EF-B92DB3F4BA79}"/>
              </a:ext>
            </a:extLst>
          </p:cNvPr>
          <p:cNvSpPr txBox="1"/>
          <p:nvPr/>
        </p:nvSpPr>
        <p:spPr>
          <a:xfrm>
            <a:off x="5638800" y="1337733"/>
            <a:ext cx="5901267" cy="3416320"/>
          </a:xfrm>
          <a:prstGeom prst="rect">
            <a:avLst/>
          </a:prstGeom>
          <a:noFill/>
        </p:spPr>
        <p:txBody>
          <a:bodyPr wrap="square" rtlCol="0">
            <a:spAutoFit/>
          </a:bodyPr>
          <a:lstStyle/>
          <a:p>
            <a:r>
              <a:rPr lang="en-US" dirty="0"/>
              <a:t>Addison’s Sequence of Operation is generated dynamically based on equipment code string</a:t>
            </a:r>
          </a:p>
          <a:p>
            <a:endParaRPr lang="en-US" dirty="0"/>
          </a:p>
          <a:p>
            <a:r>
              <a:rPr lang="en-US" dirty="0"/>
              <a:t>Standard set of control methods are written (enabled) to the control program at the end of the production line</a:t>
            </a:r>
          </a:p>
          <a:p>
            <a:endParaRPr lang="en-US" dirty="0"/>
          </a:p>
          <a:p>
            <a:r>
              <a:rPr lang="en-US" dirty="0"/>
              <a:t>Custom ‘special’ Sequences can be generated by Addison Controls Engineering, at cost</a:t>
            </a: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2E9AA871-EF3F-07B9-8D35-CD49F38EE517}"/>
              </a:ext>
            </a:extLst>
          </p:cNvPr>
          <p:cNvPicPr>
            <a:picLocks noChangeAspect="1"/>
          </p:cNvPicPr>
          <p:nvPr/>
        </p:nvPicPr>
        <p:blipFill>
          <a:blip r:embed="rId2"/>
          <a:stretch>
            <a:fillRect/>
          </a:stretch>
        </p:blipFill>
        <p:spPr>
          <a:xfrm>
            <a:off x="1485246" y="999066"/>
            <a:ext cx="3571593" cy="4676405"/>
          </a:xfrm>
          <a:prstGeom prst="rect">
            <a:avLst/>
          </a:prstGeom>
          <a:ln w="19050">
            <a:solidFill>
              <a:schemeClr val="tx1"/>
            </a:solidFill>
          </a:ln>
        </p:spPr>
      </p:pic>
    </p:spTree>
    <p:extLst>
      <p:ext uri="{BB962C8B-B14F-4D97-AF65-F5344CB8AC3E}">
        <p14:creationId xmlns:p14="http://schemas.microsoft.com/office/powerpoint/2010/main" val="109525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742F-6130-573D-2A66-DF167915BBAB}"/>
              </a:ext>
            </a:extLst>
          </p:cNvPr>
          <p:cNvSpPr>
            <a:spLocks noGrp="1"/>
          </p:cNvSpPr>
          <p:nvPr>
            <p:ph type="title"/>
          </p:nvPr>
        </p:nvSpPr>
        <p:spPr>
          <a:xfrm>
            <a:off x="838200" y="365125"/>
            <a:ext cx="10515600" cy="828675"/>
          </a:xfrm>
        </p:spPr>
        <p:txBody>
          <a:bodyPr/>
          <a:lstStyle/>
          <a:p>
            <a:r>
              <a:rPr lang="en-US" dirty="0"/>
              <a:t>One More Thing…</a:t>
            </a:r>
          </a:p>
        </p:txBody>
      </p:sp>
      <p:pic>
        <p:nvPicPr>
          <p:cNvPr id="3" name="Picture 2">
            <a:extLst>
              <a:ext uri="{FF2B5EF4-FFF2-40B4-BE49-F238E27FC236}">
                <a16:creationId xmlns:a16="http://schemas.microsoft.com/office/drawing/2014/main" id="{C4319C63-CCEA-9AD4-B63A-8DFE2CC76C47}"/>
              </a:ext>
            </a:extLst>
          </p:cNvPr>
          <p:cNvPicPr>
            <a:picLocks noChangeAspect="1"/>
          </p:cNvPicPr>
          <p:nvPr/>
        </p:nvPicPr>
        <p:blipFill>
          <a:blip r:embed="rId3"/>
          <a:stretch>
            <a:fillRect/>
          </a:stretch>
        </p:blipFill>
        <p:spPr>
          <a:xfrm>
            <a:off x="1924050" y="1710795"/>
            <a:ext cx="2857500" cy="676275"/>
          </a:xfrm>
          <a:prstGeom prst="rect">
            <a:avLst/>
          </a:prstGeom>
        </p:spPr>
      </p:pic>
      <p:pic>
        <p:nvPicPr>
          <p:cNvPr id="4" name="Picture 3">
            <a:extLst>
              <a:ext uri="{FF2B5EF4-FFF2-40B4-BE49-F238E27FC236}">
                <a16:creationId xmlns:a16="http://schemas.microsoft.com/office/drawing/2014/main" id="{9EBEA520-37FF-9AC0-2469-C2291A7A6197}"/>
              </a:ext>
            </a:extLst>
          </p:cNvPr>
          <p:cNvPicPr>
            <a:picLocks noChangeAspect="1"/>
          </p:cNvPicPr>
          <p:nvPr/>
        </p:nvPicPr>
        <p:blipFill>
          <a:blip r:embed="rId4"/>
          <a:stretch>
            <a:fillRect/>
          </a:stretch>
        </p:blipFill>
        <p:spPr>
          <a:xfrm>
            <a:off x="5560485" y="1710795"/>
            <a:ext cx="3699933" cy="2081212"/>
          </a:xfrm>
          <a:prstGeom prst="rect">
            <a:avLst/>
          </a:prstGeom>
        </p:spPr>
      </p:pic>
      <p:pic>
        <p:nvPicPr>
          <p:cNvPr id="5" name="Picture 4">
            <a:extLst>
              <a:ext uri="{FF2B5EF4-FFF2-40B4-BE49-F238E27FC236}">
                <a16:creationId xmlns:a16="http://schemas.microsoft.com/office/drawing/2014/main" id="{668C6DF1-B036-2B4F-B4AA-0B389F7CFE2D}"/>
              </a:ext>
            </a:extLst>
          </p:cNvPr>
          <p:cNvPicPr>
            <a:picLocks noChangeAspect="1"/>
          </p:cNvPicPr>
          <p:nvPr/>
        </p:nvPicPr>
        <p:blipFill rotWithShape="1">
          <a:blip r:embed="rId5"/>
          <a:srcRect l="10993" t="35368" r="10321" b="29178"/>
          <a:stretch/>
        </p:blipFill>
        <p:spPr>
          <a:xfrm>
            <a:off x="1811866" y="3656540"/>
            <a:ext cx="2969684" cy="890060"/>
          </a:xfrm>
          <a:prstGeom prst="rect">
            <a:avLst/>
          </a:prstGeom>
        </p:spPr>
      </p:pic>
    </p:spTree>
    <p:extLst>
      <p:ext uri="{BB962C8B-B14F-4D97-AF65-F5344CB8AC3E}">
        <p14:creationId xmlns:p14="http://schemas.microsoft.com/office/powerpoint/2010/main" val="11679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p:txBody>
          <a:bodyPr/>
          <a:lstStyle/>
          <a:p>
            <a:r>
              <a:rPr lang="en-US" dirty="0"/>
              <a:t>What We Will Cover</a:t>
            </a:r>
          </a:p>
        </p:txBody>
      </p:sp>
      <p:sp>
        <p:nvSpPr>
          <p:cNvPr id="3" name="Content Placeholder 2">
            <a:extLst>
              <a:ext uri="{FF2B5EF4-FFF2-40B4-BE49-F238E27FC236}">
                <a16:creationId xmlns:a16="http://schemas.microsoft.com/office/drawing/2014/main" id="{44E34445-FCB5-1CEA-2D86-C34291080FA9}"/>
              </a:ext>
            </a:extLst>
          </p:cNvPr>
          <p:cNvSpPr>
            <a:spLocks noGrp="1"/>
          </p:cNvSpPr>
          <p:nvPr>
            <p:ph idx="1"/>
          </p:nvPr>
        </p:nvSpPr>
        <p:spPr>
          <a:xfrm>
            <a:off x="838200" y="1388406"/>
            <a:ext cx="11168742" cy="3141262"/>
          </a:xfrm>
        </p:spPr>
        <p:txBody>
          <a:bodyPr lIns="91440" tIns="45720" rIns="91440" bIns="45720" anchor="t"/>
          <a:lstStyle/>
          <a:p>
            <a:pPr marL="0" indent="0">
              <a:buNone/>
            </a:pPr>
            <a:endParaRPr lang="en-US" sz="2400" dirty="0"/>
          </a:p>
          <a:p>
            <a:r>
              <a:rPr lang="en-US" sz="2400" dirty="0"/>
              <a:t>Scope</a:t>
            </a:r>
          </a:p>
          <a:p>
            <a:r>
              <a:rPr lang="en-US" sz="2400" dirty="0">
                <a:latin typeface="Open Sans"/>
                <a:ea typeface="Open Sans"/>
                <a:cs typeface="Open Sans"/>
              </a:rPr>
              <a:t>Control Alarms and Modes</a:t>
            </a:r>
            <a:endParaRPr lang="en-US" sz="2400" dirty="0"/>
          </a:p>
          <a:p>
            <a:r>
              <a:rPr lang="en-US" sz="2400" dirty="0">
                <a:latin typeface="Open Sans"/>
                <a:ea typeface="Open Sans"/>
                <a:cs typeface="Open Sans"/>
              </a:rPr>
              <a:t>Control Methodologies</a:t>
            </a:r>
          </a:p>
          <a:p>
            <a:r>
              <a:rPr lang="en-US" sz="2400" dirty="0">
                <a:latin typeface="Open Sans"/>
                <a:ea typeface="Open Sans"/>
                <a:cs typeface="Open Sans"/>
              </a:rPr>
              <a:t>Control hardware from </a:t>
            </a:r>
            <a:r>
              <a:rPr lang="en-US" sz="2400" dirty="0" err="1">
                <a:latin typeface="Open Sans"/>
                <a:ea typeface="Open Sans"/>
                <a:cs typeface="Open Sans"/>
              </a:rPr>
              <a:t>OEMCtrl</a:t>
            </a:r>
            <a:r>
              <a:rPr lang="en-US" sz="2400" dirty="0">
                <a:latin typeface="Open Sans"/>
                <a:ea typeface="Open Sans"/>
                <a:cs typeface="Open Sans"/>
              </a:rPr>
              <a:t> (LS-1628u / Equipment Touch v3 / </a:t>
            </a:r>
            <a:r>
              <a:rPr lang="en-US" sz="2400" dirty="0" err="1">
                <a:latin typeface="Open Sans"/>
                <a:ea typeface="Open Sans"/>
                <a:cs typeface="Open Sans"/>
              </a:rPr>
              <a:t>ZSensor</a:t>
            </a:r>
            <a:r>
              <a:rPr lang="en-US" sz="2400" dirty="0">
                <a:latin typeface="Open Sans"/>
                <a:ea typeface="Open Sans"/>
                <a:cs typeface="Open Sans"/>
              </a:rPr>
              <a:t>)</a:t>
            </a:r>
          </a:p>
          <a:p>
            <a:r>
              <a:rPr lang="en-US" sz="2400" dirty="0"/>
              <a:t>Sequences of Operations (SOO)</a:t>
            </a:r>
          </a:p>
        </p:txBody>
      </p:sp>
    </p:spTree>
    <p:extLst>
      <p:ext uri="{BB962C8B-B14F-4D97-AF65-F5344CB8AC3E}">
        <p14:creationId xmlns:p14="http://schemas.microsoft.com/office/powerpoint/2010/main" val="1467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489C-9244-5296-6421-D05F4CE17835}"/>
              </a:ext>
            </a:extLst>
          </p:cNvPr>
          <p:cNvSpPr>
            <a:spLocks noGrp="1"/>
          </p:cNvSpPr>
          <p:nvPr>
            <p:ph type="title"/>
          </p:nvPr>
        </p:nvSpPr>
        <p:spPr>
          <a:xfrm>
            <a:off x="2343370" y="2368380"/>
            <a:ext cx="7742217" cy="2121239"/>
          </a:xfrm>
        </p:spPr>
        <p:txBody>
          <a:bodyPr/>
          <a:lstStyle/>
          <a:p>
            <a:r>
              <a:rPr lang="en-US"/>
              <a:t>THANK YOU </a:t>
            </a:r>
            <a:endParaRPr lang="en-US" dirty="0"/>
          </a:p>
        </p:txBody>
      </p:sp>
    </p:spTree>
    <p:extLst>
      <p:ext uri="{BB962C8B-B14F-4D97-AF65-F5344CB8AC3E}">
        <p14:creationId xmlns:p14="http://schemas.microsoft.com/office/powerpoint/2010/main" val="348334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838200" y="365125"/>
            <a:ext cx="10515600" cy="777876"/>
          </a:xfrm>
        </p:spPr>
        <p:txBody>
          <a:bodyPr lIns="91440" tIns="45720" rIns="91440" bIns="45720" anchor="t">
            <a:normAutofit fontScale="90000"/>
          </a:bodyPr>
          <a:lstStyle/>
          <a:p>
            <a:r>
              <a:rPr lang="en-US" dirty="0">
                <a:latin typeface="Rift"/>
                <a:ea typeface="Open Sans"/>
                <a:cs typeface="Open Sans"/>
              </a:rPr>
              <a:t>Scope</a:t>
            </a:r>
            <a:br>
              <a:rPr lang="en-US" dirty="0">
                <a:latin typeface="Rift"/>
                <a:ea typeface="Open Sans"/>
                <a:cs typeface="Open Sans"/>
              </a:rPr>
            </a:br>
            <a:r>
              <a:rPr lang="en-US" sz="2800" dirty="0">
                <a:latin typeface="Rift"/>
                <a:ea typeface="Open Sans"/>
                <a:cs typeface="Open Sans"/>
              </a:rPr>
              <a:t>Purpose of Controls</a:t>
            </a:r>
            <a:endParaRPr lang="en-US" sz="2800" dirty="0"/>
          </a:p>
        </p:txBody>
      </p:sp>
      <p:grpSp>
        <p:nvGrpSpPr>
          <p:cNvPr id="73" name="Group 72">
            <a:extLst>
              <a:ext uri="{FF2B5EF4-FFF2-40B4-BE49-F238E27FC236}">
                <a16:creationId xmlns:a16="http://schemas.microsoft.com/office/drawing/2014/main" id="{6E23B232-0234-0919-0F6E-E3C33EA85572}"/>
              </a:ext>
            </a:extLst>
          </p:cNvPr>
          <p:cNvGrpSpPr/>
          <p:nvPr/>
        </p:nvGrpSpPr>
        <p:grpSpPr>
          <a:xfrm>
            <a:off x="1273341" y="1659354"/>
            <a:ext cx="3303671" cy="1534025"/>
            <a:chOff x="1273341" y="1659354"/>
            <a:chExt cx="3303671" cy="1534025"/>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77864D7F-36C3-2222-E9BD-CDD54E6150DB}"/>
              </a:ext>
            </a:extLst>
          </p:cNvPr>
          <p:cNvGrpSpPr/>
          <p:nvPr/>
        </p:nvGrpSpPr>
        <p:grpSpPr>
          <a:xfrm>
            <a:off x="2476497" y="1540327"/>
            <a:ext cx="1556659" cy="1948543"/>
            <a:chOff x="5470070" y="1475013"/>
            <a:chExt cx="1262744" cy="2188028"/>
          </a:xfrm>
        </p:grpSpPr>
        <p:sp>
          <p:nvSpPr>
            <p:cNvPr id="72" name="Flowchart: Off-page Connector 71">
              <a:extLst>
                <a:ext uri="{FF2B5EF4-FFF2-40B4-BE49-F238E27FC236}">
                  <a16:creationId xmlns:a16="http://schemas.microsoft.com/office/drawing/2014/main" id="{B204E007-2547-DA0F-77E5-9A00BD714569}"/>
                </a:ext>
              </a:extLst>
            </p:cNvPr>
            <p:cNvSpPr/>
            <p:nvPr/>
          </p:nvSpPr>
          <p:spPr>
            <a:xfrm>
              <a:off x="5470070" y="1475013"/>
              <a:ext cx="1262744" cy="2188028"/>
            </a:xfrm>
            <a:prstGeom prst="flowChartOffpageConnector">
              <a:avLst/>
            </a:prstGeom>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5727217" y="1785348"/>
              <a:ext cx="748451" cy="991573"/>
            </a:xfrm>
            <a:prstGeom prst="star5">
              <a:avLst/>
            </a:prstGeom>
            <a:solidFill>
              <a:schemeClr val="accent4">
                <a:lumMod val="60000"/>
                <a:lumOff val="40000"/>
              </a:schemeClr>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E19382B5-AA33-6710-A03F-4C5CD395D508}"/>
              </a:ext>
            </a:extLst>
          </p:cNvPr>
          <p:cNvSpPr txBox="1"/>
          <p:nvPr/>
        </p:nvSpPr>
        <p:spPr>
          <a:xfrm>
            <a:off x="1844041" y="3426719"/>
            <a:ext cx="30980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Protect Equipment</a:t>
            </a:r>
          </a:p>
        </p:txBody>
      </p:sp>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grpSp>
        <p:nvGrpSpPr>
          <p:cNvPr id="12" name="Group 11">
            <a:extLst>
              <a:ext uri="{FF2B5EF4-FFF2-40B4-BE49-F238E27FC236}">
                <a16:creationId xmlns:a16="http://schemas.microsoft.com/office/drawing/2014/main" id="{4824EB90-1460-43D0-989A-18426D31AEE0}"/>
              </a:ext>
            </a:extLst>
          </p:cNvPr>
          <p:cNvGrpSpPr/>
          <p:nvPr/>
        </p:nvGrpSpPr>
        <p:grpSpPr>
          <a:xfrm>
            <a:off x="6988341" y="1583154"/>
            <a:ext cx="2509014" cy="1163911"/>
            <a:chOff x="1273341" y="1659354"/>
            <a:chExt cx="3303671" cy="1534025"/>
          </a:xfrm>
        </p:grpSpPr>
        <p:sp>
          <p:nvSpPr>
            <p:cNvPr id="6" name="Rectangle 5">
              <a:extLst>
                <a:ext uri="{FF2B5EF4-FFF2-40B4-BE49-F238E27FC236}">
                  <a16:creationId xmlns:a16="http://schemas.microsoft.com/office/drawing/2014/main" id="{34CCA005-DCE5-B024-22BC-9D166E74E413}"/>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C39AA875-DEC3-C72D-FEE2-7FEC1B463991}"/>
              </a:ext>
            </a:extLst>
          </p:cNvPr>
          <p:cNvSpPr txBox="1"/>
          <p:nvPr/>
        </p:nvSpPr>
        <p:spPr>
          <a:xfrm>
            <a:off x="6096000" y="3488870"/>
            <a:ext cx="51377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Communicate Status (BAS/HMI)</a:t>
            </a:r>
            <a:endParaRPr lang="en-US" sz="2000" dirty="0"/>
          </a:p>
        </p:txBody>
      </p:sp>
      <p:grpSp>
        <p:nvGrpSpPr>
          <p:cNvPr id="20" name="Group 19">
            <a:extLst>
              <a:ext uri="{FF2B5EF4-FFF2-40B4-BE49-F238E27FC236}">
                <a16:creationId xmlns:a16="http://schemas.microsoft.com/office/drawing/2014/main" id="{A2015E99-E18A-CDCB-EB81-67E9352C3312}"/>
              </a:ext>
            </a:extLst>
          </p:cNvPr>
          <p:cNvGrpSpPr/>
          <p:nvPr/>
        </p:nvGrpSpPr>
        <p:grpSpPr>
          <a:xfrm>
            <a:off x="4038312" y="4141298"/>
            <a:ext cx="2813814" cy="1283654"/>
            <a:chOff x="1273341" y="1659354"/>
            <a:chExt cx="3303671" cy="1534025"/>
          </a:xfrm>
        </p:grpSpPr>
        <p:sp>
          <p:nvSpPr>
            <p:cNvPr id="16" name="Rectangle 15">
              <a:extLst>
                <a:ext uri="{FF2B5EF4-FFF2-40B4-BE49-F238E27FC236}">
                  <a16:creationId xmlns:a16="http://schemas.microsoft.com/office/drawing/2014/main" id="{15CF7255-A4DB-6A70-7AD1-4A48FCDF9549}"/>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545B447-9065-6E8F-AC50-BDC7D131A957}"/>
              </a:ext>
            </a:extLst>
          </p:cNvPr>
          <p:cNvSpPr txBox="1"/>
          <p:nvPr/>
        </p:nvSpPr>
        <p:spPr>
          <a:xfrm>
            <a:off x="3971537" y="5433547"/>
            <a:ext cx="35598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Operational Efficiency</a:t>
            </a:r>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spTree>
    <p:extLst>
      <p:ext uri="{BB962C8B-B14F-4D97-AF65-F5344CB8AC3E}">
        <p14:creationId xmlns:p14="http://schemas.microsoft.com/office/powerpoint/2010/main" val="35420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4"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777876"/>
          </a:xfrm>
        </p:spPr>
        <p:txBody>
          <a:bodyPr lIns="91440" tIns="45720" rIns="91440" bIns="45720" anchor="t"/>
          <a:lstStyle/>
          <a:p>
            <a:r>
              <a:rPr lang="en-US" sz="2800" dirty="0">
                <a:latin typeface="Rift"/>
                <a:ea typeface="Open Sans"/>
                <a:cs typeface="Open Sans"/>
              </a:rPr>
              <a:t>Topic Indicators</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4">
                <a:lumMod val="60000"/>
                <a:lumOff val="40000"/>
              </a:schemeClr>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a:scene3d>
              <a:camera prst="orthographicFront"/>
              <a:lightRig rig="threePt" dir="t"/>
            </a:scene3d>
            <a:sp3d>
              <a:bevelT prst="angle"/>
            </a:sp3d>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Tree>
    <p:extLst>
      <p:ext uri="{BB962C8B-B14F-4D97-AF65-F5344CB8AC3E}">
        <p14:creationId xmlns:p14="http://schemas.microsoft.com/office/powerpoint/2010/main" val="33950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68086" y="365125"/>
            <a:ext cx="10885714" cy="777876"/>
          </a:xfrm>
        </p:spPr>
        <p:txBody>
          <a:bodyPr lIns="91440" tIns="45720" rIns="91440" bIns="45720" anchor="t"/>
          <a:lstStyle/>
          <a:p>
            <a:r>
              <a:rPr lang="en-US" sz="2800" dirty="0">
                <a:latin typeface="Rift"/>
                <a:ea typeface="Open Sans"/>
                <a:cs typeface="Open Sans"/>
              </a:rPr>
              <a:t>Available Alarms</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4">
                <a:lumMod val="60000"/>
                <a:lumOff val="40000"/>
              </a:schemeClr>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
        <p:nvSpPr>
          <p:cNvPr id="14" name="Content Placeholder 2">
            <a:extLst>
              <a:ext uri="{FF2B5EF4-FFF2-40B4-BE49-F238E27FC236}">
                <a16:creationId xmlns:a16="http://schemas.microsoft.com/office/drawing/2014/main" id="{7B205362-CF02-A5ED-1CC0-24447829F68C}"/>
              </a:ext>
            </a:extLst>
          </p:cNvPr>
          <p:cNvSpPr>
            <a:spLocks noGrp="1"/>
          </p:cNvSpPr>
          <p:nvPr>
            <p:ph idx="1"/>
          </p:nvPr>
        </p:nvSpPr>
        <p:spPr>
          <a:xfrm>
            <a:off x="838200" y="1159805"/>
            <a:ext cx="10515600" cy="4081189"/>
          </a:xfrm>
        </p:spPr>
        <p:txBody>
          <a:bodyPr lIns="91440" tIns="45720" rIns="91440" bIns="45720" anchor="t"/>
          <a:lstStyle/>
          <a:p>
            <a:pPr marL="457200" lvl="1" indent="0">
              <a:buNone/>
            </a:pPr>
            <a:endParaRPr lang="en-US" sz="1600" dirty="0"/>
          </a:p>
          <a:p>
            <a:pPr lvl="1"/>
            <a:endParaRPr lang="en-US" sz="1600" dirty="0"/>
          </a:p>
          <a:p>
            <a:pPr lvl="1"/>
            <a:endParaRPr lang="en-US" sz="1600" dirty="0"/>
          </a:p>
          <a:p>
            <a:pPr lvl="1"/>
            <a:endParaRPr lang="en-US" sz="1600" dirty="0"/>
          </a:p>
          <a:p>
            <a:pPr lvl="2"/>
            <a:endParaRPr lang="en-US" sz="1600" dirty="0"/>
          </a:p>
        </p:txBody>
      </p:sp>
      <p:sp>
        <p:nvSpPr>
          <p:cNvPr id="20" name="TextBox 19">
            <a:extLst>
              <a:ext uri="{FF2B5EF4-FFF2-40B4-BE49-F238E27FC236}">
                <a16:creationId xmlns:a16="http://schemas.microsoft.com/office/drawing/2014/main" id="{129A0A33-65D0-1447-90A8-57F3F0FD7606}"/>
              </a:ext>
            </a:extLst>
          </p:cNvPr>
          <p:cNvSpPr txBox="1"/>
          <p:nvPr/>
        </p:nvSpPr>
        <p:spPr>
          <a:xfrm>
            <a:off x="616744" y="1366837"/>
            <a:ext cx="109823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p:txBody>
      </p:sp>
      <p:sp>
        <p:nvSpPr>
          <p:cNvPr id="15" name="TextBox 14">
            <a:extLst>
              <a:ext uri="{FF2B5EF4-FFF2-40B4-BE49-F238E27FC236}">
                <a16:creationId xmlns:a16="http://schemas.microsoft.com/office/drawing/2014/main" id="{5A077122-886A-576D-E0F7-8942FC0E2F87}"/>
              </a:ext>
            </a:extLst>
          </p:cNvPr>
          <p:cNvSpPr txBox="1"/>
          <p:nvPr/>
        </p:nvSpPr>
        <p:spPr>
          <a:xfrm>
            <a:off x="3298828" y="932635"/>
            <a:ext cx="8054972" cy="3661002"/>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Alarm Definitions</a:t>
            </a:r>
          </a:p>
          <a:p>
            <a:pPr marL="1143000" lvl="2" indent="-228600">
              <a:lnSpc>
                <a:spcPct val="90000"/>
              </a:lnSpc>
              <a:spcBef>
                <a:spcPts val="500"/>
              </a:spcBef>
              <a:buFont typeface="Arial" panose="020B0604020202020204" pitchFamily="34" charset="0"/>
              <a:buChar char="•"/>
              <a:defRPr/>
            </a:pP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Life safety (</a:t>
            </a:r>
            <a:r>
              <a:rPr kumimoji="0" lang="en-US" sz="2000" b="0"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ie</a:t>
            </a: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Smoke Detection, High CO</a:t>
            </a:r>
            <a:r>
              <a:rPr kumimoji="0" lang="en-US" sz="2000" b="0" i="0" u="none" strike="noStrike" kern="1200" cap="none" spc="0" normalizeH="0" baseline="-2500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US" sz="2000" b="0" i="0" u="none" strike="noStrike" kern="1200" cap="none" spc="0" normalizeH="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Critical Lockout (High Pressure, </a:t>
            </a:r>
            <a:r>
              <a:rPr kumimoji="0" lang="en-US" sz="2000" b="0"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etc</a:t>
            </a: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Urgent “Trip” (1</a:t>
            </a:r>
            <a:r>
              <a:rPr kumimoji="0" lang="en-US" sz="2000" b="0" i="0" u="none" strike="noStrike" kern="1200" cap="none" spc="0" normalizeH="0" baseline="3000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st</a:t>
            </a: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and 2</a:t>
            </a:r>
            <a:r>
              <a:rPr kumimoji="0" lang="en-US" sz="2000" b="0" i="0" u="none" strike="noStrike" kern="1200" cap="none" spc="0" normalizeH="0" baseline="3000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nd</a:t>
            </a: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alarms of HPS, LPS, </a:t>
            </a:r>
            <a:r>
              <a:rPr kumimoji="0" lang="en-US" sz="2000" b="0"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etc</a:t>
            </a: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Normal message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Alarm Information Provided:</a:t>
            </a:r>
          </a:p>
          <a:p>
            <a:pPr marL="1143000" lvl="2" indent="-228600">
              <a:lnSpc>
                <a:spcPct val="90000"/>
              </a:lnSpc>
              <a:spcBef>
                <a:spcPts val="500"/>
              </a:spcBef>
              <a:buFont typeface="Arial" panose="020B0604020202020204" pitchFamily="34" charset="0"/>
              <a:buChar char="•"/>
              <a:defRPr/>
            </a:pPr>
            <a:r>
              <a:rPr lang="en-US" sz="20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Timestamp, Alarm Name, Critical (Y/N), Lockout (Y/N)</a:t>
            </a:r>
          </a:p>
          <a:p>
            <a:pPr marL="1143000" lvl="2" indent="-228600">
              <a:lnSpc>
                <a:spcPct val="90000"/>
              </a:lnSpc>
              <a:spcBef>
                <a:spcPts val="500"/>
              </a:spcBef>
              <a:buFont typeface="Arial" panose="020B0604020202020204" pitchFamily="34" charset="0"/>
              <a:buChar char="•"/>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Generally, “three strikes you’re out”</a:t>
            </a:r>
          </a:p>
        </p:txBody>
      </p:sp>
    </p:spTree>
    <p:extLst>
      <p:ext uri="{BB962C8B-B14F-4D97-AF65-F5344CB8AC3E}">
        <p14:creationId xmlns:p14="http://schemas.microsoft.com/office/powerpoint/2010/main" val="28287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xEl>
                                              <p:pRg st="6" end="6"/>
                                            </p:txEl>
                                          </p:spTgt>
                                        </p:tgtEl>
                                        <p:attrNameLst>
                                          <p:attrName>style.visibility</p:attrName>
                                        </p:attrNameLst>
                                      </p:cBhvr>
                                      <p:to>
                                        <p:strVal val="visible"/>
                                      </p:to>
                                    </p:set>
                                    <p:animEffect transition="in" filter="fade">
                                      <p:cBhvr>
                                        <p:cTn id="24" dur="500"/>
                                        <p:tgtEl>
                                          <p:spTgt spid="1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fade">
                                      <p:cBhvr>
                                        <p:cTn id="27" dur="500"/>
                                        <p:tgtEl>
                                          <p:spTgt spid="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9" end="9"/>
                                            </p:txEl>
                                          </p:spTgt>
                                        </p:tgtEl>
                                        <p:attrNameLst>
                                          <p:attrName>style.visibility</p:attrName>
                                        </p:attrNameLst>
                                      </p:cBhvr>
                                      <p:to>
                                        <p:strVal val="visible"/>
                                      </p:to>
                                    </p:set>
                                    <p:animEffect transition="in" filter="fade">
                                      <p:cBhvr>
                                        <p:cTn id="32"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68086" y="365125"/>
            <a:ext cx="10885714" cy="777876"/>
          </a:xfrm>
        </p:spPr>
        <p:txBody>
          <a:bodyPr lIns="91440" tIns="45720" rIns="91440" bIns="45720" anchor="t"/>
          <a:lstStyle/>
          <a:p>
            <a:r>
              <a:rPr lang="en-US" sz="2800" dirty="0">
                <a:latin typeface="Rift"/>
                <a:ea typeface="Open Sans"/>
                <a:cs typeface="Open Sans"/>
              </a:rPr>
              <a:t>Available Alarms</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4">
                <a:lumMod val="60000"/>
                <a:lumOff val="40000"/>
              </a:schemeClr>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
        <p:nvSpPr>
          <p:cNvPr id="14" name="Content Placeholder 2">
            <a:extLst>
              <a:ext uri="{FF2B5EF4-FFF2-40B4-BE49-F238E27FC236}">
                <a16:creationId xmlns:a16="http://schemas.microsoft.com/office/drawing/2014/main" id="{7B205362-CF02-A5ED-1CC0-24447829F68C}"/>
              </a:ext>
            </a:extLst>
          </p:cNvPr>
          <p:cNvSpPr>
            <a:spLocks noGrp="1"/>
          </p:cNvSpPr>
          <p:nvPr>
            <p:ph idx="1"/>
          </p:nvPr>
        </p:nvSpPr>
        <p:spPr>
          <a:xfrm>
            <a:off x="838200" y="1159805"/>
            <a:ext cx="10515600" cy="4081189"/>
          </a:xfrm>
        </p:spPr>
        <p:txBody>
          <a:bodyPr lIns="91440" tIns="45720" rIns="91440" bIns="45720" anchor="t"/>
          <a:lstStyle/>
          <a:p>
            <a:pPr marL="457200" lvl="1" indent="0">
              <a:buNone/>
            </a:pPr>
            <a:endParaRPr lang="en-US" sz="1600" dirty="0"/>
          </a:p>
          <a:p>
            <a:pPr lvl="1"/>
            <a:endParaRPr lang="en-US" sz="1600" dirty="0"/>
          </a:p>
          <a:p>
            <a:pPr lvl="1"/>
            <a:endParaRPr lang="en-US" sz="1600" dirty="0"/>
          </a:p>
          <a:p>
            <a:pPr lvl="1"/>
            <a:endParaRPr lang="en-US" sz="1600" dirty="0"/>
          </a:p>
          <a:p>
            <a:pPr lvl="2"/>
            <a:endParaRPr lang="en-US" sz="1600" dirty="0"/>
          </a:p>
        </p:txBody>
      </p:sp>
      <p:sp>
        <p:nvSpPr>
          <p:cNvPr id="20" name="TextBox 19">
            <a:extLst>
              <a:ext uri="{FF2B5EF4-FFF2-40B4-BE49-F238E27FC236}">
                <a16:creationId xmlns:a16="http://schemas.microsoft.com/office/drawing/2014/main" id="{129A0A33-65D0-1447-90A8-57F3F0FD7606}"/>
              </a:ext>
            </a:extLst>
          </p:cNvPr>
          <p:cNvSpPr txBox="1"/>
          <p:nvPr/>
        </p:nvSpPr>
        <p:spPr>
          <a:xfrm>
            <a:off x="616744" y="1366837"/>
            <a:ext cx="109823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p:txBody>
      </p:sp>
      <p:grpSp>
        <p:nvGrpSpPr>
          <p:cNvPr id="56" name="Group 55">
            <a:extLst>
              <a:ext uri="{FF2B5EF4-FFF2-40B4-BE49-F238E27FC236}">
                <a16:creationId xmlns:a16="http://schemas.microsoft.com/office/drawing/2014/main" id="{A9F532C8-6D15-40FB-64C5-386E5746E2EB}"/>
              </a:ext>
            </a:extLst>
          </p:cNvPr>
          <p:cNvGrpSpPr/>
          <p:nvPr/>
        </p:nvGrpSpPr>
        <p:grpSpPr>
          <a:xfrm>
            <a:off x="2421739" y="978489"/>
            <a:ext cx="9526522" cy="4441382"/>
            <a:chOff x="832426" y="814078"/>
            <a:chExt cx="10865464" cy="3909108"/>
          </a:xfrm>
        </p:grpSpPr>
        <p:sp>
          <p:nvSpPr>
            <p:cNvPr id="22" name="Rectangle: Rounded Corners 21">
              <a:extLst>
                <a:ext uri="{FF2B5EF4-FFF2-40B4-BE49-F238E27FC236}">
                  <a16:creationId xmlns:a16="http://schemas.microsoft.com/office/drawing/2014/main" id="{D65BD840-905A-3958-B9E6-F5C2F030458D}"/>
                </a:ext>
              </a:extLst>
            </p:cNvPr>
            <p:cNvSpPr/>
            <p:nvPr/>
          </p:nvSpPr>
          <p:spPr>
            <a:xfrm>
              <a:off x="832426" y="814078"/>
              <a:ext cx="10865464" cy="3909108"/>
            </a:xfrm>
            <a:prstGeom prst="roundRect">
              <a:avLst/>
            </a:prstGeom>
            <a:solidFill>
              <a:srgbClr val="00664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3200" dirty="0">
                  <a:ea typeface="Calibri"/>
                  <a:cs typeface="Calibri"/>
                </a:rPr>
                <a:t>Alarms</a:t>
              </a:r>
              <a:endParaRPr lang="en-US" dirty="0"/>
            </a:p>
          </p:txBody>
        </p:sp>
        <p:sp>
          <p:nvSpPr>
            <p:cNvPr id="25" name="Rectangle: Rounded Corners 24">
              <a:extLst>
                <a:ext uri="{FF2B5EF4-FFF2-40B4-BE49-F238E27FC236}">
                  <a16:creationId xmlns:a16="http://schemas.microsoft.com/office/drawing/2014/main" id="{F3D4B406-93C3-695F-66B1-4714BB8D380F}"/>
                </a:ext>
              </a:extLst>
            </p:cNvPr>
            <p:cNvSpPr/>
            <p:nvPr/>
          </p:nvSpPr>
          <p:spPr>
            <a:xfrm>
              <a:off x="1155087" y="1871528"/>
              <a:ext cx="2120140"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T.24 FDD</a:t>
              </a:r>
              <a:endParaRPr lang="en-US" dirty="0"/>
            </a:p>
          </p:txBody>
        </p:sp>
        <p:sp>
          <p:nvSpPr>
            <p:cNvPr id="27" name="Rectangle: Rounded Corners 26">
              <a:extLst>
                <a:ext uri="{FF2B5EF4-FFF2-40B4-BE49-F238E27FC236}">
                  <a16:creationId xmlns:a16="http://schemas.microsoft.com/office/drawing/2014/main" id="{875255C1-F5E6-3EE7-9008-64144C7148B4}"/>
                </a:ext>
              </a:extLst>
            </p:cNvPr>
            <p:cNvSpPr/>
            <p:nvPr/>
          </p:nvSpPr>
          <p:spPr>
            <a:xfrm>
              <a:off x="3394292" y="1871528"/>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ea typeface="Calibri"/>
                  <a:cs typeface="Calibri"/>
                </a:rPr>
                <a:t>SF Hand/</a:t>
              </a:r>
              <a:r>
                <a:rPr lang="en-US" sz="2000" err="1">
                  <a:solidFill>
                    <a:srgbClr val="000000"/>
                  </a:solidFill>
                  <a:ea typeface="Calibri"/>
                  <a:cs typeface="Calibri"/>
                </a:rPr>
                <a:t>Stp</a:t>
              </a:r>
              <a:endParaRPr lang="en-US" sz="2000">
                <a:ea typeface="Calibri"/>
                <a:cs typeface="Calibri"/>
              </a:endParaRPr>
            </a:p>
          </p:txBody>
        </p:sp>
        <p:sp>
          <p:nvSpPr>
            <p:cNvPr id="29" name="Rectangle: Rounded Corners 28">
              <a:extLst>
                <a:ext uri="{FF2B5EF4-FFF2-40B4-BE49-F238E27FC236}">
                  <a16:creationId xmlns:a16="http://schemas.microsoft.com/office/drawing/2014/main" id="{4B1FC531-8DF6-0337-5F05-6F1B6E2946F5}"/>
                </a:ext>
              </a:extLst>
            </p:cNvPr>
            <p:cNvSpPr/>
            <p:nvPr/>
          </p:nvSpPr>
          <p:spPr>
            <a:xfrm>
              <a:off x="5311198" y="1871528"/>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rgbClr val="000000"/>
                  </a:solidFill>
                  <a:ea typeface="Calibri"/>
                  <a:cs typeface="Calibri"/>
                </a:rPr>
                <a:t>ExFan</a:t>
              </a:r>
              <a:r>
                <a:rPr lang="en-US" sz="1600" dirty="0">
                  <a:solidFill>
                    <a:srgbClr val="000000"/>
                  </a:solidFill>
                  <a:ea typeface="Calibri"/>
                  <a:cs typeface="Calibri"/>
                </a:rPr>
                <a:t> Hand/Stop</a:t>
              </a:r>
              <a:endParaRPr lang="en-US" sz="1600">
                <a:ea typeface="Calibri"/>
                <a:cs typeface="Calibri"/>
              </a:endParaRPr>
            </a:p>
          </p:txBody>
        </p:sp>
        <p:sp>
          <p:nvSpPr>
            <p:cNvPr id="31" name="Rectangle: Rounded Corners 30">
              <a:extLst>
                <a:ext uri="{FF2B5EF4-FFF2-40B4-BE49-F238E27FC236}">
                  <a16:creationId xmlns:a16="http://schemas.microsoft.com/office/drawing/2014/main" id="{9CE62988-8373-34EE-65A4-48D23131522F}"/>
                </a:ext>
              </a:extLst>
            </p:cNvPr>
            <p:cNvSpPr/>
            <p:nvPr/>
          </p:nvSpPr>
          <p:spPr>
            <a:xfrm>
              <a:off x="1155087" y="2514465"/>
              <a:ext cx="2120140"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ea typeface="Calibri"/>
                  <a:cs typeface="Calibri"/>
                </a:rPr>
                <a:t>HPS Hand/Stop</a:t>
              </a:r>
              <a:endParaRPr lang="en-US" sz="2000" dirty="0">
                <a:ea typeface="Calibri"/>
                <a:cs typeface="Calibri"/>
              </a:endParaRPr>
            </a:p>
          </p:txBody>
        </p:sp>
        <p:sp>
          <p:nvSpPr>
            <p:cNvPr id="33" name="Rectangle: Rounded Corners 32">
              <a:extLst>
                <a:ext uri="{FF2B5EF4-FFF2-40B4-BE49-F238E27FC236}">
                  <a16:creationId xmlns:a16="http://schemas.microsoft.com/office/drawing/2014/main" id="{D7846F65-C2D1-4992-B628-53D8C8AC52C1}"/>
                </a:ext>
              </a:extLst>
            </p:cNvPr>
            <p:cNvSpPr/>
            <p:nvPr/>
          </p:nvSpPr>
          <p:spPr>
            <a:xfrm>
              <a:off x="3394292" y="2514465"/>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DX Freeze</a:t>
              </a:r>
            </a:p>
          </p:txBody>
        </p:sp>
        <p:sp>
          <p:nvSpPr>
            <p:cNvPr id="35" name="Rectangle: Rounded Corners 34">
              <a:extLst>
                <a:ext uri="{FF2B5EF4-FFF2-40B4-BE49-F238E27FC236}">
                  <a16:creationId xmlns:a16="http://schemas.microsoft.com/office/drawing/2014/main" id="{06FF239F-3A87-DC25-B42F-FC9F9E03CDE1}"/>
                </a:ext>
              </a:extLst>
            </p:cNvPr>
            <p:cNvSpPr/>
            <p:nvPr/>
          </p:nvSpPr>
          <p:spPr>
            <a:xfrm>
              <a:off x="5311198" y="2514465"/>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Heat Fail</a:t>
              </a:r>
              <a:endParaRPr lang="en-US" sz="2400" dirty="0">
                <a:solidFill>
                  <a:srgbClr val="000000"/>
                </a:solidFill>
              </a:endParaRPr>
            </a:p>
          </p:txBody>
        </p:sp>
        <p:sp>
          <p:nvSpPr>
            <p:cNvPr id="37" name="Rectangle: Rounded Corners 36">
              <a:extLst>
                <a:ext uri="{FF2B5EF4-FFF2-40B4-BE49-F238E27FC236}">
                  <a16:creationId xmlns:a16="http://schemas.microsoft.com/office/drawing/2014/main" id="{FC5A6D0D-A2E1-9DF1-53DD-F8FAB1F06108}"/>
                </a:ext>
              </a:extLst>
            </p:cNvPr>
            <p:cNvSpPr/>
            <p:nvPr/>
          </p:nvSpPr>
          <p:spPr>
            <a:xfrm>
              <a:off x="1167502" y="3159728"/>
              <a:ext cx="2107725" cy="54536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000000"/>
                  </a:solidFill>
                  <a:ea typeface="Calibri"/>
                  <a:cs typeface="Calibri"/>
                </a:rPr>
                <a:t>Water Flow Switch</a:t>
              </a:r>
              <a:endParaRPr lang="en-US" sz="1600">
                <a:ea typeface="Calibri"/>
                <a:cs typeface="Calibri"/>
              </a:endParaRPr>
            </a:p>
          </p:txBody>
        </p:sp>
        <p:sp>
          <p:nvSpPr>
            <p:cNvPr id="39" name="Rectangle: Rounded Corners 38">
              <a:extLst>
                <a:ext uri="{FF2B5EF4-FFF2-40B4-BE49-F238E27FC236}">
                  <a16:creationId xmlns:a16="http://schemas.microsoft.com/office/drawing/2014/main" id="{27AC0449-3E6D-3564-DAF8-61136C2B769C}"/>
                </a:ext>
              </a:extLst>
            </p:cNvPr>
            <p:cNvSpPr/>
            <p:nvPr/>
          </p:nvSpPr>
          <p:spPr>
            <a:xfrm>
              <a:off x="3394292" y="3169309"/>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Smoke</a:t>
              </a:r>
              <a:endParaRPr lang="en-US" dirty="0"/>
            </a:p>
          </p:txBody>
        </p:sp>
        <p:sp>
          <p:nvSpPr>
            <p:cNvPr id="41" name="Rectangle: Rounded Corners 40">
              <a:extLst>
                <a:ext uri="{FF2B5EF4-FFF2-40B4-BE49-F238E27FC236}">
                  <a16:creationId xmlns:a16="http://schemas.microsoft.com/office/drawing/2014/main" id="{D73EDAA8-7B5B-F826-4812-60F353877FF2}"/>
                </a:ext>
              </a:extLst>
            </p:cNvPr>
            <p:cNvSpPr/>
            <p:nvPr/>
          </p:nvSpPr>
          <p:spPr>
            <a:xfrm>
              <a:off x="5311198" y="3169309"/>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Sensor Fail</a:t>
              </a:r>
            </a:p>
          </p:txBody>
        </p:sp>
        <p:sp>
          <p:nvSpPr>
            <p:cNvPr id="43" name="Rectangle: Rounded Corners 42">
              <a:extLst>
                <a:ext uri="{FF2B5EF4-FFF2-40B4-BE49-F238E27FC236}">
                  <a16:creationId xmlns:a16="http://schemas.microsoft.com/office/drawing/2014/main" id="{35D51AA8-AD33-13FE-B60B-51C25C267736}"/>
                </a:ext>
              </a:extLst>
            </p:cNvPr>
            <p:cNvSpPr/>
            <p:nvPr/>
          </p:nvSpPr>
          <p:spPr>
            <a:xfrm>
              <a:off x="7216198" y="1871528"/>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000000"/>
                  </a:solidFill>
                  <a:ea typeface="Calibri"/>
                  <a:cs typeface="Calibri"/>
                </a:rPr>
                <a:t>Comp Hand/Stop</a:t>
              </a:r>
              <a:endParaRPr lang="en-US" sz="1600" dirty="0"/>
            </a:p>
          </p:txBody>
        </p:sp>
        <p:sp>
          <p:nvSpPr>
            <p:cNvPr id="45" name="Rectangle: Rounded Corners 44">
              <a:extLst>
                <a:ext uri="{FF2B5EF4-FFF2-40B4-BE49-F238E27FC236}">
                  <a16:creationId xmlns:a16="http://schemas.microsoft.com/office/drawing/2014/main" id="{5C78B5B4-0E07-3B5A-82A8-CA87D51D7074}"/>
                </a:ext>
              </a:extLst>
            </p:cNvPr>
            <p:cNvSpPr/>
            <p:nvPr/>
          </p:nvSpPr>
          <p:spPr>
            <a:xfrm>
              <a:off x="9145011" y="1871528"/>
              <a:ext cx="2033230"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ea typeface="Calibri"/>
                  <a:cs typeface="Calibri"/>
                </a:rPr>
                <a:t>LPS Hand/Stop</a:t>
              </a:r>
              <a:endParaRPr lang="en-US" dirty="0"/>
            </a:p>
          </p:txBody>
        </p:sp>
        <p:sp>
          <p:nvSpPr>
            <p:cNvPr id="47" name="Rectangle: Rounded Corners 46">
              <a:extLst>
                <a:ext uri="{FF2B5EF4-FFF2-40B4-BE49-F238E27FC236}">
                  <a16:creationId xmlns:a16="http://schemas.microsoft.com/office/drawing/2014/main" id="{86E160A1-24D0-FDE1-F672-4A266D17168B}"/>
                </a:ext>
              </a:extLst>
            </p:cNvPr>
            <p:cNvSpPr/>
            <p:nvPr/>
          </p:nvSpPr>
          <p:spPr>
            <a:xfrm>
              <a:off x="7216198" y="2502559"/>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High/Lo SAT</a:t>
              </a:r>
              <a:endParaRPr lang="en-US" sz="2400" dirty="0">
                <a:solidFill>
                  <a:srgbClr val="000000"/>
                </a:solidFill>
              </a:endParaRPr>
            </a:p>
          </p:txBody>
        </p:sp>
        <p:sp>
          <p:nvSpPr>
            <p:cNvPr id="49" name="Rectangle: Rounded Corners 48">
              <a:extLst>
                <a:ext uri="{FF2B5EF4-FFF2-40B4-BE49-F238E27FC236}">
                  <a16:creationId xmlns:a16="http://schemas.microsoft.com/office/drawing/2014/main" id="{40DBD9F3-1CA8-56C0-E15E-4AA9A01FB237}"/>
                </a:ext>
              </a:extLst>
            </p:cNvPr>
            <p:cNvSpPr/>
            <p:nvPr/>
          </p:nvSpPr>
          <p:spPr>
            <a:xfrm>
              <a:off x="9145011" y="2502559"/>
              <a:ext cx="2058062"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ea typeface="Calibri"/>
                  <a:cs typeface="Calibri"/>
                </a:rPr>
                <a:t>Water Freeze</a:t>
              </a:r>
              <a:endParaRPr lang="en-US" sz="2000" dirty="0">
                <a:solidFill>
                  <a:srgbClr val="000000"/>
                </a:solidFill>
              </a:endParaRPr>
            </a:p>
          </p:txBody>
        </p:sp>
        <p:sp>
          <p:nvSpPr>
            <p:cNvPr id="51" name="Rectangle: Rounded Corners 50">
              <a:extLst>
                <a:ext uri="{FF2B5EF4-FFF2-40B4-BE49-F238E27FC236}">
                  <a16:creationId xmlns:a16="http://schemas.microsoft.com/office/drawing/2014/main" id="{8993EC4A-53ED-4B3B-FB49-ADB30E6DF4EB}"/>
                </a:ext>
              </a:extLst>
            </p:cNvPr>
            <p:cNvSpPr/>
            <p:nvPr/>
          </p:nvSpPr>
          <p:spPr>
            <a:xfrm>
              <a:off x="7216198" y="3157403"/>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Dirty Filter</a:t>
              </a:r>
            </a:p>
          </p:txBody>
        </p:sp>
        <p:sp>
          <p:nvSpPr>
            <p:cNvPr id="53" name="Rectangle: Rounded Corners 52">
              <a:extLst>
                <a:ext uri="{FF2B5EF4-FFF2-40B4-BE49-F238E27FC236}">
                  <a16:creationId xmlns:a16="http://schemas.microsoft.com/office/drawing/2014/main" id="{7E79CEC2-ACE7-FC39-FFC1-BD563ACD0853}"/>
                </a:ext>
              </a:extLst>
            </p:cNvPr>
            <p:cNvSpPr/>
            <p:nvPr/>
          </p:nvSpPr>
          <p:spPr>
            <a:xfrm>
              <a:off x="9145011" y="3157403"/>
              <a:ext cx="2070478" cy="54536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Cond </a:t>
              </a:r>
              <a:r>
                <a:rPr lang="en-US" sz="2400" dirty="0" err="1">
                  <a:solidFill>
                    <a:srgbClr val="000000"/>
                  </a:solidFill>
                  <a:ea typeface="Calibri"/>
                  <a:cs typeface="Calibri"/>
                </a:rPr>
                <a:t>Ovrflw</a:t>
              </a:r>
              <a:endParaRPr lang="en-US" sz="2400" dirty="0" err="1">
                <a:solidFill>
                  <a:srgbClr val="000000"/>
                </a:solidFill>
              </a:endParaRPr>
            </a:p>
          </p:txBody>
        </p:sp>
        <p:sp>
          <p:nvSpPr>
            <p:cNvPr id="55" name="Rectangle: Rounded Corners 54">
              <a:extLst>
                <a:ext uri="{FF2B5EF4-FFF2-40B4-BE49-F238E27FC236}">
                  <a16:creationId xmlns:a16="http://schemas.microsoft.com/office/drawing/2014/main" id="{984C5FE6-BBBF-6F59-B4C9-CE13E8283512}"/>
                </a:ext>
              </a:extLst>
            </p:cNvPr>
            <p:cNvSpPr/>
            <p:nvPr/>
          </p:nvSpPr>
          <p:spPr>
            <a:xfrm>
              <a:off x="5312860" y="3849853"/>
              <a:ext cx="1809749" cy="53578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000000"/>
                  </a:solidFill>
                  <a:ea typeface="Calibri"/>
                  <a:cs typeface="Calibri"/>
                </a:rPr>
                <a:t>High CO</a:t>
              </a:r>
              <a:r>
                <a:rPr lang="en-US" sz="2400" baseline="-25000" dirty="0">
                  <a:solidFill>
                    <a:srgbClr val="000000"/>
                  </a:solidFill>
                  <a:ea typeface="Calibri"/>
                  <a:cs typeface="Calibri"/>
                </a:rPr>
                <a:t>2</a:t>
              </a:r>
            </a:p>
          </p:txBody>
        </p:sp>
      </p:grpSp>
    </p:spTree>
    <p:extLst>
      <p:ext uri="{BB962C8B-B14F-4D97-AF65-F5344CB8AC3E}">
        <p14:creationId xmlns:p14="http://schemas.microsoft.com/office/powerpoint/2010/main" val="6167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610079"/>
          </a:xfrm>
        </p:spPr>
        <p:txBody>
          <a:bodyPr lIns="91440" tIns="45720" rIns="91440" bIns="45720" anchor="t"/>
          <a:lstStyle/>
          <a:p>
            <a:r>
              <a:rPr lang="en-US" sz="2800" dirty="0">
                <a:latin typeface="Rift"/>
                <a:ea typeface="Open Sans"/>
                <a:cs typeface="Open Sans"/>
              </a:rPr>
              <a:t>Communications - BACnet</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a:scene3d>
              <a:camera prst="orthographicFront"/>
              <a:lightRig rig="threePt" dir="t"/>
            </a:scene3d>
            <a:sp3d>
              <a:bevelT prst="angle"/>
            </a:sp3d>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pic>
        <p:nvPicPr>
          <p:cNvPr id="12" name="Picture 11">
            <a:extLst>
              <a:ext uri="{FF2B5EF4-FFF2-40B4-BE49-F238E27FC236}">
                <a16:creationId xmlns:a16="http://schemas.microsoft.com/office/drawing/2014/main" id="{26717E92-C899-F5E2-A817-04D740F5FAC7}"/>
              </a:ext>
            </a:extLst>
          </p:cNvPr>
          <p:cNvPicPr>
            <a:picLocks noChangeAspect="1"/>
          </p:cNvPicPr>
          <p:nvPr/>
        </p:nvPicPr>
        <p:blipFill>
          <a:blip r:embed="rId7"/>
          <a:stretch>
            <a:fillRect/>
          </a:stretch>
        </p:blipFill>
        <p:spPr>
          <a:xfrm>
            <a:off x="3101740" y="1189245"/>
            <a:ext cx="1676400" cy="1676400"/>
          </a:xfrm>
          <a:prstGeom prst="rect">
            <a:avLst/>
          </a:prstGeom>
        </p:spPr>
      </p:pic>
      <p:sp>
        <p:nvSpPr>
          <p:cNvPr id="14" name="TextBox 13">
            <a:extLst>
              <a:ext uri="{FF2B5EF4-FFF2-40B4-BE49-F238E27FC236}">
                <a16:creationId xmlns:a16="http://schemas.microsoft.com/office/drawing/2014/main" id="{18217C7A-AB6D-4BB2-FEE8-0825850CC172}"/>
              </a:ext>
            </a:extLst>
          </p:cNvPr>
          <p:cNvSpPr txBox="1"/>
          <p:nvPr/>
        </p:nvSpPr>
        <p:spPr>
          <a:xfrm>
            <a:off x="4985886" y="1344082"/>
            <a:ext cx="5571470" cy="1200329"/>
          </a:xfrm>
          <a:prstGeom prst="rect">
            <a:avLst/>
          </a:prstGeom>
          <a:noFill/>
        </p:spPr>
        <p:txBody>
          <a:bodyPr wrap="square" rtlCol="0">
            <a:spAutoFit/>
          </a:bodyPr>
          <a:lstStyle/>
          <a:p>
            <a:r>
              <a:rPr lang="en-US" sz="2400" dirty="0"/>
              <a:t>Our controller is BTL Certified which guarantees interoperability with all major BAS frontends and devices.</a:t>
            </a:r>
          </a:p>
        </p:txBody>
      </p:sp>
      <p:pic>
        <p:nvPicPr>
          <p:cNvPr id="15" name="Picture 14">
            <a:extLst>
              <a:ext uri="{FF2B5EF4-FFF2-40B4-BE49-F238E27FC236}">
                <a16:creationId xmlns:a16="http://schemas.microsoft.com/office/drawing/2014/main" id="{4D5AE617-EA61-75CD-7FBE-33A6E45E029D}"/>
              </a:ext>
            </a:extLst>
          </p:cNvPr>
          <p:cNvPicPr>
            <a:picLocks noChangeAspect="1"/>
          </p:cNvPicPr>
          <p:nvPr/>
        </p:nvPicPr>
        <p:blipFill>
          <a:blip r:embed="rId8"/>
          <a:stretch>
            <a:fillRect/>
          </a:stretch>
        </p:blipFill>
        <p:spPr>
          <a:xfrm>
            <a:off x="4640522" y="2605910"/>
            <a:ext cx="1122947" cy="1122947"/>
          </a:xfrm>
          <a:prstGeom prst="rect">
            <a:avLst/>
          </a:prstGeom>
        </p:spPr>
      </p:pic>
      <p:sp>
        <p:nvSpPr>
          <p:cNvPr id="20" name="TextBox 19">
            <a:extLst>
              <a:ext uri="{FF2B5EF4-FFF2-40B4-BE49-F238E27FC236}">
                <a16:creationId xmlns:a16="http://schemas.microsoft.com/office/drawing/2014/main" id="{F393FDE7-36AE-1D4F-280F-F1267A28E92F}"/>
              </a:ext>
            </a:extLst>
          </p:cNvPr>
          <p:cNvSpPr txBox="1"/>
          <p:nvPr/>
        </p:nvSpPr>
        <p:spPr>
          <a:xfrm>
            <a:off x="5894669" y="2905774"/>
            <a:ext cx="1992430" cy="523220"/>
          </a:xfrm>
          <a:prstGeom prst="rect">
            <a:avLst/>
          </a:prstGeom>
          <a:noFill/>
        </p:spPr>
        <p:txBody>
          <a:bodyPr wrap="square" rtlCol="0">
            <a:spAutoFit/>
          </a:bodyPr>
          <a:lstStyle/>
          <a:p>
            <a:r>
              <a:rPr lang="en-US" sz="2800" dirty="0"/>
              <a:t>BACnet IP</a:t>
            </a:r>
          </a:p>
        </p:txBody>
      </p:sp>
      <p:pic>
        <p:nvPicPr>
          <p:cNvPr id="21" name="Picture 20">
            <a:extLst>
              <a:ext uri="{FF2B5EF4-FFF2-40B4-BE49-F238E27FC236}">
                <a16:creationId xmlns:a16="http://schemas.microsoft.com/office/drawing/2014/main" id="{EE69ACFC-6C9F-953F-6962-1735D4311276}"/>
              </a:ext>
            </a:extLst>
          </p:cNvPr>
          <p:cNvPicPr>
            <a:picLocks noChangeAspect="1"/>
          </p:cNvPicPr>
          <p:nvPr/>
        </p:nvPicPr>
        <p:blipFill>
          <a:blip r:embed="rId9"/>
          <a:stretch>
            <a:fillRect/>
          </a:stretch>
        </p:blipFill>
        <p:spPr>
          <a:xfrm>
            <a:off x="4336898" y="3623027"/>
            <a:ext cx="1579542" cy="1579542"/>
          </a:xfrm>
          <a:prstGeom prst="rect">
            <a:avLst/>
          </a:prstGeom>
        </p:spPr>
      </p:pic>
      <p:sp>
        <p:nvSpPr>
          <p:cNvPr id="22" name="TextBox 21">
            <a:extLst>
              <a:ext uri="{FF2B5EF4-FFF2-40B4-BE49-F238E27FC236}">
                <a16:creationId xmlns:a16="http://schemas.microsoft.com/office/drawing/2014/main" id="{10CA2DDB-1CB2-1A72-A466-17CC8F2A2939}"/>
              </a:ext>
            </a:extLst>
          </p:cNvPr>
          <p:cNvSpPr txBox="1"/>
          <p:nvPr/>
        </p:nvSpPr>
        <p:spPr>
          <a:xfrm>
            <a:off x="5894668" y="4314746"/>
            <a:ext cx="3874973" cy="523220"/>
          </a:xfrm>
          <a:prstGeom prst="rect">
            <a:avLst/>
          </a:prstGeom>
          <a:noFill/>
        </p:spPr>
        <p:txBody>
          <a:bodyPr wrap="square" rtlCol="0">
            <a:spAutoFit/>
          </a:bodyPr>
          <a:lstStyle/>
          <a:p>
            <a:r>
              <a:rPr lang="en-US" sz="2800" dirty="0"/>
              <a:t>BACnet MS/TP</a:t>
            </a:r>
          </a:p>
        </p:txBody>
      </p:sp>
    </p:spTree>
    <p:extLst>
      <p:ext uri="{BB962C8B-B14F-4D97-AF65-F5344CB8AC3E}">
        <p14:creationId xmlns:p14="http://schemas.microsoft.com/office/powerpoint/2010/main" val="17206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8BD-90E9-723C-F5DE-C9F944DDEF2A}"/>
              </a:ext>
            </a:extLst>
          </p:cNvPr>
          <p:cNvSpPr>
            <a:spLocks noGrp="1"/>
          </p:cNvSpPr>
          <p:nvPr>
            <p:ph type="title"/>
          </p:nvPr>
        </p:nvSpPr>
        <p:spPr>
          <a:xfrm>
            <a:off x="446315" y="365125"/>
            <a:ext cx="10907485" cy="610079"/>
          </a:xfrm>
        </p:spPr>
        <p:txBody>
          <a:bodyPr lIns="91440" tIns="45720" rIns="91440" bIns="45720" anchor="t"/>
          <a:lstStyle/>
          <a:p>
            <a:r>
              <a:rPr lang="en-US" sz="2800" dirty="0">
                <a:latin typeface="Rift"/>
                <a:ea typeface="Open Sans"/>
                <a:cs typeface="Open Sans"/>
              </a:rPr>
              <a:t>Communications - BACnet</a:t>
            </a:r>
            <a:endParaRPr lang="en-US" sz="2800" dirty="0"/>
          </a:p>
        </p:txBody>
      </p:sp>
      <p:grpSp>
        <p:nvGrpSpPr>
          <p:cNvPr id="3" name="Group 2">
            <a:extLst>
              <a:ext uri="{FF2B5EF4-FFF2-40B4-BE49-F238E27FC236}">
                <a16:creationId xmlns:a16="http://schemas.microsoft.com/office/drawing/2014/main" id="{63BE697D-00F1-366A-5D4E-657BA461C790}"/>
              </a:ext>
            </a:extLst>
          </p:cNvPr>
          <p:cNvGrpSpPr/>
          <p:nvPr/>
        </p:nvGrpSpPr>
        <p:grpSpPr>
          <a:xfrm>
            <a:off x="456912" y="1627413"/>
            <a:ext cx="1507529" cy="859972"/>
            <a:chOff x="1273341" y="1540327"/>
            <a:chExt cx="3303671" cy="1948543"/>
          </a:xfrm>
        </p:grpSpPr>
        <p:sp>
          <p:nvSpPr>
            <p:cNvPr id="7" name="Rectangle 6">
              <a:extLst>
                <a:ext uri="{FF2B5EF4-FFF2-40B4-BE49-F238E27FC236}">
                  <a16:creationId xmlns:a16="http://schemas.microsoft.com/office/drawing/2014/main" id="{C8AF7192-3F67-62DE-DD36-9FC0FC4F0533}"/>
                </a:ext>
              </a:extLst>
            </p:cNvPr>
            <p:cNvSpPr/>
            <p:nvPr/>
          </p:nvSpPr>
          <p:spPr>
            <a:xfrm>
              <a:off x="2000249" y="1659354"/>
              <a:ext cx="2576763" cy="15340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9ED3FF3-89EE-4BCB-A070-7D68FB2F8C14}"/>
                </a:ext>
              </a:extLst>
            </p:cNvPr>
            <p:cNvSpPr/>
            <p:nvPr/>
          </p:nvSpPr>
          <p:spPr>
            <a:xfrm flipH="1">
              <a:off x="1273341" y="1718475"/>
              <a:ext cx="731921" cy="853274"/>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59FC98F-6F6C-4F74-41AB-4F3B4CE607C2}"/>
                </a:ext>
              </a:extLst>
            </p:cNvPr>
            <p:cNvSpPr/>
            <p:nvPr/>
          </p:nvSpPr>
          <p:spPr>
            <a:xfrm>
              <a:off x="2315934" y="1713782"/>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67B70A-D997-A723-53FE-9042DAC63D2D}"/>
                </a:ext>
              </a:extLst>
            </p:cNvPr>
            <p:cNvSpPr/>
            <p:nvPr/>
          </p:nvSpPr>
          <p:spPr>
            <a:xfrm>
              <a:off x="3284762" y="1724667"/>
              <a:ext cx="867706" cy="14142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Flowchart: Off-page Connector 71">
              <a:extLst>
                <a:ext uri="{FF2B5EF4-FFF2-40B4-BE49-F238E27FC236}">
                  <a16:creationId xmlns:a16="http://schemas.microsoft.com/office/drawing/2014/main" id="{B204E007-2547-DA0F-77E5-9A00BD714569}"/>
                </a:ext>
              </a:extLst>
            </p:cNvPr>
            <p:cNvSpPr/>
            <p:nvPr/>
          </p:nvSpPr>
          <p:spPr>
            <a:xfrm>
              <a:off x="2476497" y="1540327"/>
              <a:ext cx="1556659" cy="1948543"/>
            </a:xfrm>
            <a:prstGeom prst="flowChartOffpage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BEC6C536-0695-F203-6416-63374253DD66}"/>
                </a:ext>
              </a:extLst>
            </p:cNvPr>
            <p:cNvSpPr/>
            <p:nvPr/>
          </p:nvSpPr>
          <p:spPr>
            <a:xfrm>
              <a:off x="2793497" y="1816695"/>
              <a:ext cx="922660" cy="883043"/>
            </a:xfrm>
            <a:prstGeom prst="star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E5109F7-8E14-5DC1-48B1-1B8EC9B19438}"/>
              </a:ext>
            </a:extLst>
          </p:cNvPr>
          <p:cNvGrpSpPr/>
          <p:nvPr/>
        </p:nvGrpSpPr>
        <p:grpSpPr>
          <a:xfrm>
            <a:off x="456913" y="3009182"/>
            <a:ext cx="1518413" cy="1258017"/>
            <a:chOff x="6988341" y="1583154"/>
            <a:chExt cx="2509014" cy="2074446"/>
          </a:xfrm>
        </p:grpSpPr>
        <p:pic>
          <p:nvPicPr>
            <p:cNvPr id="4" name="Graphic 3" descr="Cloud Computing with solid fill">
              <a:extLst>
                <a:ext uri="{FF2B5EF4-FFF2-40B4-BE49-F238E27FC236}">
                  <a16:creationId xmlns:a16="http://schemas.microsoft.com/office/drawing/2014/main" id="{5B30D786-64B5-4DDB-2DA3-DC3F5B16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628" y="2057400"/>
              <a:ext cx="1458686" cy="1600200"/>
            </a:xfrm>
            <a:prstGeom prst="rect">
              <a:avLst/>
            </a:prstGeom>
            <a:scene3d>
              <a:camera prst="orthographicFront"/>
              <a:lightRig rig="threePt" dir="t"/>
            </a:scene3d>
            <a:sp3d>
              <a:bevelT prst="angle"/>
            </a:sp3d>
          </p:spPr>
        </p:pic>
        <p:sp>
          <p:nvSpPr>
            <p:cNvPr id="6" name="Rectangle 5">
              <a:extLst>
                <a:ext uri="{FF2B5EF4-FFF2-40B4-BE49-F238E27FC236}">
                  <a16:creationId xmlns:a16="http://schemas.microsoft.com/office/drawing/2014/main" id="{34CCA005-DCE5-B024-22BC-9D166E74E413}"/>
                </a:ext>
              </a:extLst>
            </p:cNvPr>
            <p:cNvSpPr/>
            <p:nvPr/>
          </p:nvSpPr>
          <p:spPr>
            <a:xfrm>
              <a:off x="7540400" y="1583154"/>
              <a:ext cx="1956955" cy="1163911"/>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DF6CC2-94DF-35A7-660B-F27F11243F9A}"/>
                </a:ext>
              </a:extLst>
            </p:cNvPr>
            <p:cNvSpPr/>
            <p:nvPr/>
          </p:nvSpPr>
          <p:spPr>
            <a:xfrm flipH="1">
              <a:off x="6988341" y="1628011"/>
              <a:ext cx="555866" cy="647405"/>
            </a:xfrm>
            <a:prstGeom prst="rtTriangle">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32E12B-14B5-472E-922D-BA465F18150F}"/>
                </a:ext>
              </a:extLst>
            </p:cNvPr>
            <p:cNvSpPr/>
            <p:nvPr/>
          </p:nvSpPr>
          <p:spPr>
            <a:xfrm>
              <a:off x="7780151" y="1624450"/>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B4632-FCC2-C491-9A83-65DC434797F1}"/>
                </a:ext>
              </a:extLst>
            </p:cNvPr>
            <p:cNvSpPr/>
            <p:nvPr/>
          </p:nvSpPr>
          <p:spPr>
            <a:xfrm>
              <a:off x="8515940" y="1632709"/>
              <a:ext cx="658990" cy="1073059"/>
            </a:xfrm>
            <a:prstGeom prst="rect">
              <a:avLst/>
            </a:prstGeom>
            <a:solidFill>
              <a:schemeClr val="bg1"/>
            </a:solidFill>
            <a:ln w="28575">
              <a:solidFill>
                <a:schemeClr val="tx1"/>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373A0E8-7EFF-9C67-F4D2-3271671610ED}"/>
              </a:ext>
            </a:extLst>
          </p:cNvPr>
          <p:cNvGrpSpPr/>
          <p:nvPr/>
        </p:nvGrpSpPr>
        <p:grpSpPr>
          <a:xfrm>
            <a:off x="380712" y="4430487"/>
            <a:ext cx="1572843" cy="798524"/>
            <a:chOff x="4038312" y="4049486"/>
            <a:chExt cx="2813814" cy="1375466"/>
          </a:xfrm>
        </p:grpSpPr>
        <p:sp>
          <p:nvSpPr>
            <p:cNvPr id="16" name="Rectangle 15">
              <a:extLst>
                <a:ext uri="{FF2B5EF4-FFF2-40B4-BE49-F238E27FC236}">
                  <a16:creationId xmlns:a16="http://schemas.microsoft.com/office/drawing/2014/main" id="{15CF7255-A4DB-6A70-7AD1-4A48FCDF9549}"/>
                </a:ext>
              </a:extLst>
            </p:cNvPr>
            <p:cNvSpPr/>
            <p:nvPr/>
          </p:nvSpPr>
          <p:spPr>
            <a:xfrm>
              <a:off x="4657437" y="4141298"/>
              <a:ext cx="2194689" cy="12836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4D9139F-92ED-4E8C-B65C-86B754C7F965}"/>
                </a:ext>
              </a:extLst>
            </p:cNvPr>
            <p:cNvSpPr/>
            <p:nvPr/>
          </p:nvSpPr>
          <p:spPr>
            <a:xfrm flipH="1">
              <a:off x="4038312" y="4190770"/>
              <a:ext cx="623394" cy="714010"/>
            </a:xfrm>
            <a:prstGeom prst="r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F50CB5-0EA3-3D10-6C18-2F64BDF5B85F}"/>
                </a:ext>
              </a:extLst>
            </p:cNvPr>
            <p:cNvSpPr/>
            <p:nvPr/>
          </p:nvSpPr>
          <p:spPr>
            <a:xfrm>
              <a:off x="4926313" y="4186843"/>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A45326-B3F2-5C45-4EA6-27CB015D0096}"/>
                </a:ext>
              </a:extLst>
            </p:cNvPr>
            <p:cNvSpPr/>
            <p:nvPr/>
          </p:nvSpPr>
          <p:spPr>
            <a:xfrm>
              <a:off x="5751486" y="4195951"/>
              <a:ext cx="739046" cy="118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descr="Leaf with solid fill">
              <a:extLst>
                <a:ext uri="{FF2B5EF4-FFF2-40B4-BE49-F238E27FC236}">
                  <a16:creationId xmlns:a16="http://schemas.microsoft.com/office/drawing/2014/main" id="{3DBA0D13-E342-2985-83D1-E391CBCF4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2115" y="4049486"/>
              <a:ext cx="1306285" cy="1284514"/>
            </a:xfrm>
            <a:prstGeom prst="rect">
              <a:avLst/>
            </a:prstGeom>
          </p:spPr>
        </p:pic>
      </p:grpSp>
      <p:sp>
        <p:nvSpPr>
          <p:cNvPr id="25" name="TextBox 24">
            <a:extLst>
              <a:ext uri="{FF2B5EF4-FFF2-40B4-BE49-F238E27FC236}">
                <a16:creationId xmlns:a16="http://schemas.microsoft.com/office/drawing/2014/main" id="{AA295341-5FDA-37D4-67E3-061962C974FE}"/>
              </a:ext>
            </a:extLst>
          </p:cNvPr>
          <p:cNvSpPr txBox="1"/>
          <p:nvPr/>
        </p:nvSpPr>
        <p:spPr>
          <a:xfrm>
            <a:off x="2768600" y="1386029"/>
            <a:ext cx="3200400" cy="3693319"/>
          </a:xfrm>
          <a:prstGeom prst="rect">
            <a:avLst/>
          </a:prstGeom>
          <a:noFill/>
        </p:spPr>
        <p:txBody>
          <a:bodyPr wrap="square">
            <a:spAutoFit/>
          </a:bodyPr>
          <a:lstStyle/>
          <a:p>
            <a:pPr lvl="1"/>
            <a:r>
              <a:rPr lang="en-US" dirty="0"/>
              <a:t>BACnet Point Properties</a:t>
            </a:r>
          </a:p>
          <a:p>
            <a:pPr lvl="1"/>
            <a:endParaRPr lang="en-US" dirty="0"/>
          </a:p>
          <a:p>
            <a:pPr lvl="1"/>
            <a:r>
              <a:rPr lang="en-US" dirty="0"/>
              <a:t>AO - Analog Output</a:t>
            </a:r>
          </a:p>
          <a:p>
            <a:pPr lvl="1"/>
            <a:r>
              <a:rPr lang="en-US" dirty="0"/>
              <a:t>BO -  Binary Output</a:t>
            </a:r>
          </a:p>
          <a:p>
            <a:pPr lvl="1"/>
            <a:r>
              <a:rPr lang="en-US" dirty="0"/>
              <a:t>AI - Analog Inputs</a:t>
            </a:r>
          </a:p>
          <a:p>
            <a:pPr lvl="1"/>
            <a:r>
              <a:rPr lang="en-US" dirty="0"/>
              <a:t>BI -  Binary Inputs</a:t>
            </a:r>
          </a:p>
          <a:p>
            <a:pPr lvl="1"/>
            <a:r>
              <a:rPr lang="en-US" dirty="0"/>
              <a:t>AV – Analog Value</a:t>
            </a:r>
          </a:p>
          <a:p>
            <a:pPr lvl="1"/>
            <a:r>
              <a:rPr lang="en-US" dirty="0"/>
              <a:t>BV – Binary Value</a:t>
            </a:r>
          </a:p>
          <a:p>
            <a:pPr lvl="1"/>
            <a:endParaRPr lang="en-US" dirty="0"/>
          </a:p>
          <a:p>
            <a:pPr lvl="1"/>
            <a:r>
              <a:rPr lang="en-US" dirty="0"/>
              <a:t>Present Value</a:t>
            </a:r>
          </a:p>
          <a:p>
            <a:pPr lvl="1"/>
            <a:r>
              <a:rPr lang="en-US" dirty="0"/>
              <a:t>Relinquish Default Value</a:t>
            </a:r>
          </a:p>
          <a:p>
            <a:pPr lvl="1"/>
            <a:r>
              <a:rPr lang="en-US" dirty="0"/>
              <a:t>Priority Array</a:t>
            </a:r>
          </a:p>
          <a:p>
            <a:pPr lvl="1"/>
            <a:r>
              <a:rPr lang="en-US" dirty="0"/>
              <a:t>Point Address (Object ID)</a:t>
            </a:r>
          </a:p>
        </p:txBody>
      </p:sp>
    </p:spTree>
    <p:extLst>
      <p:ext uri="{BB962C8B-B14F-4D97-AF65-F5344CB8AC3E}">
        <p14:creationId xmlns:p14="http://schemas.microsoft.com/office/powerpoint/2010/main" val="161289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Widescreen</PresentationFormat>
  <Paragraphs>186</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Open Sans</vt:lpstr>
      <vt:lpstr>Rift</vt:lpstr>
      <vt:lpstr>Office Theme</vt:lpstr>
      <vt:lpstr>REP TRAINING</vt:lpstr>
      <vt:lpstr>What We Will Cover</vt:lpstr>
      <vt:lpstr>What We Will Cover</vt:lpstr>
      <vt:lpstr>Scope Purpose of Controls</vt:lpstr>
      <vt:lpstr>Topic Indicators</vt:lpstr>
      <vt:lpstr>Available Alarms</vt:lpstr>
      <vt:lpstr>Available Alarms</vt:lpstr>
      <vt:lpstr>Communications - BACnet</vt:lpstr>
      <vt:lpstr>Communications - BACnet</vt:lpstr>
      <vt:lpstr>Communications - BACnet</vt:lpstr>
      <vt:lpstr>Control Methodologies (PID Feedback)</vt:lpstr>
      <vt:lpstr>Control Methodologies (PID Feedback)</vt:lpstr>
      <vt:lpstr>Control Methodologies (PID Feedback)</vt:lpstr>
      <vt:lpstr>Control Methodologies, Hot Gas Reheat Valve example</vt:lpstr>
      <vt:lpstr>Control Methodologies, Hot Gas Reheat Valve example</vt:lpstr>
      <vt:lpstr>Example of Control Modes</vt:lpstr>
      <vt:lpstr>Enabling Technologies OPTICORE LS-1628u</vt:lpstr>
      <vt:lpstr>OPTICORE LS-1628u</vt:lpstr>
      <vt:lpstr>Enabling Technologies OptiCore Equipment Touch 3 (EQT3)</vt:lpstr>
      <vt:lpstr>OPTICORE EQT3 Displays</vt:lpstr>
      <vt:lpstr>OPTICORE EQT3 Displays</vt:lpstr>
      <vt:lpstr>OPTICORE EQT3 Displays</vt:lpstr>
      <vt:lpstr>OPTICORE EQT3 Displays</vt:lpstr>
      <vt:lpstr>Displays EQ-10,EQ-7,EQ-2</vt:lpstr>
      <vt:lpstr>Enabling Technologies: ZS Sensors</vt:lpstr>
      <vt:lpstr>ZS Sensors</vt:lpstr>
      <vt:lpstr>ZS Sensors</vt:lpstr>
      <vt:lpstr>Sequences of Operation</vt:lpstr>
      <vt:lpstr>One More Thing…</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 TRAINING</dc:title>
  <dc:creator>Shelly Boyd-Fairless</dc:creator>
  <cp:lastModifiedBy>Shelly Boyd-Fairless</cp:lastModifiedBy>
  <cp:revision>1</cp:revision>
  <dcterms:created xsi:type="dcterms:W3CDTF">2023-10-17T20:45:34Z</dcterms:created>
  <dcterms:modified xsi:type="dcterms:W3CDTF">2023-10-17T20:45:58Z</dcterms:modified>
</cp:coreProperties>
</file>