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309" r:id="rId4"/>
    <p:sldId id="310" r:id="rId5"/>
    <p:sldId id="311" r:id="rId6"/>
    <p:sldId id="31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7EE9C-BF2E-5713-11E4-0EE701C67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879AA-D15C-0730-AEEC-59E4E48F0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DD661-A8F2-3710-55F6-6AC668D1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5C09-EF9C-44CD-A5AD-142869DB2F7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BF2E4-F3FA-7B2F-6C1D-A94EB2B0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70C0B-6A4E-1E94-5CDA-D746CEEB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2BB-FCB1-4138-AA19-40EE2AF2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2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B618-F764-6B96-4FBB-9636AB51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6383C-DF45-4727-6C92-4517222C7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704CC-5DB8-5E52-6182-0312D2DB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5C09-EF9C-44CD-A5AD-142869DB2F7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24F99-28BE-A3FD-529C-88DC9FFA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EA0E3-9652-25F5-6881-5A388A44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2BB-FCB1-4138-AA19-40EE2AF2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7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EAF2F6-5657-480C-5C79-C813120ED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33667-07C2-987B-6926-9C83D7780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81572-475A-84C3-2E46-9033293E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5C09-EF9C-44CD-A5AD-142869DB2F7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C83CE-42C4-0065-49B1-25ED3828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15F1B-F43D-05D3-396F-EE2B0850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2BB-FCB1-4138-AA19-40EE2AF2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5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A7B1C3-1C4D-C057-563D-9E3378EF8FBA}"/>
              </a:ext>
            </a:extLst>
          </p:cNvPr>
          <p:cNvSpPr/>
          <p:nvPr userDrawn="1"/>
        </p:nvSpPr>
        <p:spPr>
          <a:xfrm>
            <a:off x="-203200" y="-57150"/>
            <a:ext cx="8713457" cy="697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8F48865-905D-7C4C-FDDB-2D3A7689F929}"/>
              </a:ext>
            </a:extLst>
          </p:cNvPr>
          <p:cNvSpPr/>
          <p:nvPr userDrawn="1"/>
        </p:nvSpPr>
        <p:spPr>
          <a:xfrm rot="2981">
            <a:off x="383211" y="3722062"/>
            <a:ext cx="8127049" cy="2476"/>
          </a:xfrm>
          <a:prstGeom prst="line">
            <a:avLst/>
          </a:pr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E7E30594-DF3D-C289-EA4D-63E25D675626}"/>
              </a:ext>
            </a:extLst>
          </p:cNvPr>
          <p:cNvGrpSpPr/>
          <p:nvPr userDrawn="1"/>
        </p:nvGrpSpPr>
        <p:grpSpPr>
          <a:xfrm>
            <a:off x="8463831" y="-57150"/>
            <a:ext cx="3992526" cy="6972300"/>
            <a:chOff x="2277951" y="2339473"/>
            <a:chExt cx="5323368" cy="9296400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0305475D-7392-6FD6-581D-CABB9CE68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547" r="47372"/>
            <a:stretch>
              <a:fillRect/>
            </a:stretch>
          </p:blipFill>
          <p:spPr>
            <a:xfrm>
              <a:off x="2277951" y="2339473"/>
              <a:ext cx="5323368" cy="9296400"/>
            </a:xfrm>
            <a:prstGeom prst="rect">
              <a:avLst/>
            </a:prstGeom>
          </p:spPr>
        </p:pic>
      </p:grp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5BBFCB4E-FF1E-8109-D014-BC34FEB5E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2" y="394478"/>
            <a:ext cx="3377191" cy="55168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FAE5575-1154-6B04-16DA-2D95FF7DB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211" y="2766218"/>
            <a:ext cx="7742217" cy="904701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6649"/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 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9FC7742-22CC-6C12-E57E-9D46262D5B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3211" y="3955367"/>
            <a:ext cx="7742217" cy="1088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EFA1F9F-CA00-0FD4-BF27-61480DBF30F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83211" y="5247619"/>
            <a:ext cx="7742217" cy="1088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Optional Text Here</a:t>
            </a:r>
          </a:p>
        </p:txBody>
      </p:sp>
    </p:spTree>
    <p:extLst>
      <p:ext uri="{BB962C8B-B14F-4D97-AF65-F5344CB8AC3E}">
        <p14:creationId xmlns:p14="http://schemas.microsoft.com/office/powerpoint/2010/main" val="1499510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767F5A-1A31-C57C-8D84-52D46210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3137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37C9BD-EDDB-4B37-D717-948C1C79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3137" cy="40811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89CE3C09-62EC-0656-FD63-40D5021EF229}"/>
              </a:ext>
            </a:extLst>
          </p:cNvPr>
          <p:cNvGrpSpPr/>
          <p:nvPr userDrawn="1"/>
        </p:nvGrpSpPr>
        <p:grpSpPr>
          <a:xfrm>
            <a:off x="8009681" y="0"/>
            <a:ext cx="4182319" cy="6176964"/>
            <a:chOff x="2277951" y="2339473"/>
            <a:chExt cx="4970892" cy="92964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731578C-E5E4-8070-7A21-FBD0E947E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547" r="47372"/>
            <a:stretch>
              <a:fillRect/>
            </a:stretch>
          </p:blipFill>
          <p:spPr>
            <a:xfrm>
              <a:off x="2277951" y="2339473"/>
              <a:ext cx="4970892" cy="929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6035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A7AFC87-5A3A-2AB0-766B-8D042CB36B20}"/>
              </a:ext>
            </a:extLst>
          </p:cNvPr>
          <p:cNvGrpSpPr/>
          <p:nvPr userDrawn="1"/>
        </p:nvGrpSpPr>
        <p:grpSpPr>
          <a:xfrm>
            <a:off x="0" y="-177145"/>
            <a:ext cx="12265209" cy="6273145"/>
            <a:chOff x="0" y="55940"/>
            <a:chExt cx="24396700" cy="9581071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E272101-BEF4-ED1A-6533-6B8CA744D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7" t="32453" r="-597" b="15184"/>
            <a:stretch/>
          </p:blipFill>
          <p:spPr>
            <a:xfrm>
              <a:off x="0" y="55940"/>
              <a:ext cx="24396700" cy="9581071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714C495-58EB-5D92-B814-CCC2064856B3}"/>
              </a:ext>
            </a:extLst>
          </p:cNvPr>
          <p:cNvGrpSpPr/>
          <p:nvPr userDrawn="1"/>
        </p:nvGrpSpPr>
        <p:grpSpPr>
          <a:xfrm>
            <a:off x="2079090" y="1653748"/>
            <a:ext cx="8275402" cy="2392472"/>
            <a:chOff x="0" y="0"/>
            <a:chExt cx="4271416" cy="956945"/>
          </a:xfrm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D44445F-4B30-B936-89FD-2079430BC7C7}"/>
                </a:ext>
              </a:extLst>
            </p:cNvPr>
            <p:cNvSpPr/>
            <p:nvPr/>
          </p:nvSpPr>
          <p:spPr>
            <a:xfrm>
              <a:off x="0" y="0"/>
              <a:ext cx="4271416" cy="956945"/>
            </a:xfrm>
            <a:custGeom>
              <a:avLst/>
              <a:gdLst/>
              <a:ahLst/>
              <a:cxnLst/>
              <a:rect l="l" t="t" r="r" b="b"/>
              <a:pathLst>
                <a:path w="4271416" h="956945">
                  <a:moveTo>
                    <a:pt x="0" y="0"/>
                  </a:moveTo>
                  <a:lnTo>
                    <a:pt x="4271416" y="0"/>
                  </a:lnTo>
                  <a:lnTo>
                    <a:pt x="4271416" y="956945"/>
                  </a:lnTo>
                  <a:lnTo>
                    <a:pt x="0" y="95694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0000"/>
              </a:schemeClr>
            </a:solidFill>
            <a:effectLst>
              <a:outerShdw blurRad="50800" dist="50800" dir="5400000" algn="ctr" rotWithShape="0">
                <a:srgbClr val="000000">
                  <a:alpha val="97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8EC19D4C-9485-A4CD-DC9B-231A8F122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45" y="1924981"/>
            <a:ext cx="7742217" cy="2121239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6649"/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  </a:t>
            </a:r>
          </a:p>
        </p:txBody>
      </p:sp>
    </p:spTree>
    <p:extLst>
      <p:ext uri="{BB962C8B-B14F-4D97-AF65-F5344CB8AC3E}">
        <p14:creationId xmlns:p14="http://schemas.microsoft.com/office/powerpoint/2010/main" val="268932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AF86-1940-68FF-A253-D19D985A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D0794-5514-11B5-9458-5E338A623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236DC-1C31-E730-3E94-E1E6A6E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5C09-EF9C-44CD-A5AD-142869DB2F7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35257-9A86-5F77-31C9-46D158D1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3148A-C670-55E3-CBA6-A2A25CD5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2BB-FCB1-4138-AA19-40EE2AF2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8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2DD73-F211-550A-1CBA-649E017D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73426-9532-F355-E0F5-56E1C1A1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BDF05-7004-E65A-A8D8-52CC7E33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5C09-EF9C-44CD-A5AD-142869DB2F7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F3A77-A09F-CB1A-9427-0557DE1B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FBD08-4F2B-8862-14E9-84A57C85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2BB-FCB1-4138-AA19-40EE2AF2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CD0-08AF-7432-8AB6-720051B2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8617A-2DCE-DF0E-C53D-9699D8133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6C182-F712-B614-3DA1-401DD38D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3CB9D-884D-931B-751A-86B19DA4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5C09-EF9C-44CD-A5AD-142869DB2F7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980E4-6037-E2F1-627C-10336AD5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48E94-C424-AF9F-C1E5-73611AF6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2BB-FCB1-4138-AA19-40EE2AF2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8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3033-0476-4FBC-6CF9-BC5D3BFA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C0D46-B188-44BB-B05A-99486E9BA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2E33F-6493-A9A8-53E9-D001EB88C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55675-8962-CC71-095D-23BCD49CB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FA746-A182-7719-8416-185322020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A5E34-07D0-CE10-8864-7106025B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5C09-EF9C-44CD-A5AD-142869DB2F7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86D91-3CB6-57F6-609E-59985E94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9FB2-B43F-EBD7-6F25-929F12DC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2BB-FCB1-4138-AA19-40EE2AF2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2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F2BD9-ED31-20F5-DD7A-BDDF1788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B6C3B-9198-9D3A-5E3F-0F49E1B5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5C09-EF9C-44CD-A5AD-142869DB2F7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9A8BA-A63D-56A0-CA0A-C0C4C603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F0C9D-D876-717A-40D5-3B6BF19E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2BB-FCB1-4138-AA19-40EE2AF2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3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B1CD0-9530-DAC1-3445-123A1ED5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5C09-EF9C-44CD-A5AD-142869DB2F7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91D212-4AEE-0328-6CB3-F7F1184C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8674C-06B9-FEC4-65BE-E15B6C05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2BB-FCB1-4138-AA19-40EE2AF2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9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BEA1-037F-39B4-EC4C-8ED20C14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E8F61-ED53-0383-2A23-DBFB107F3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93611-16CF-4E29-2EB5-29CAD6AB0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514EA-8858-B449-05E4-05D28CD4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5C09-EF9C-44CD-A5AD-142869DB2F7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20CA4-47D1-55D7-0A24-FAD787EA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143D7-9746-D722-E7CE-AF03E72D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2BB-FCB1-4138-AA19-40EE2AF2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7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534F-202C-533D-A053-211CF4BC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25294-E01A-D782-2D50-9066BFAF7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33F2E-E36F-C775-4098-D0F838FB6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B465D-E0EE-ED44-D23B-BCBA57FE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5C09-EF9C-44CD-A5AD-142869DB2F7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1F10B-D815-8754-04E4-6C51C061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6E987-2941-E1FD-6694-7876716C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2BB-FCB1-4138-AA19-40EE2AF2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7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D7923-E269-3BA7-B424-1BCE43EA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FC05B-7455-350D-F3F1-A627571D9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44745-AA9F-0BC2-84C1-ECD78D68C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5C09-EF9C-44CD-A5AD-142869DB2F7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B48DF-FF90-1739-250B-A2FCA45AC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9C9AB-3179-D7D6-C4C1-F13C959C9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292BB-FCB1-4138-AA19-40EE2AF2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AFD6-A34F-C3E4-1BE2-856EC787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03AC1-6A01-D16F-6AA2-1D8A2FBDB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Aftermarket:  Parts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7BF2D-BB2C-7053-DE6D-3A9A99A5166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2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2A71-9CE2-74E8-2144-B626596A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Parts Quote	</a:t>
            </a:r>
            <a:br>
              <a:rPr lang="en-US" dirty="0"/>
            </a:br>
            <a:r>
              <a:rPr lang="en-US" dirty="0"/>
              <a:t>(Information Needed)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70B96-29C4-F6A7-CFE5-36D9DCA17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Serial number of the unit, consists of 12 numbers. Example 220905501001</a:t>
            </a:r>
          </a:p>
          <a:p>
            <a:r>
              <a:rPr lang="en-US" sz="2400" dirty="0"/>
              <a:t>Description of the part needed.</a:t>
            </a:r>
          </a:p>
          <a:p>
            <a:r>
              <a:rPr lang="en-US" sz="2400" dirty="0"/>
              <a:t>If possible, provide a picture, or item number off the part itself.</a:t>
            </a:r>
          </a:p>
          <a:p>
            <a:r>
              <a:rPr lang="en-US" sz="2400" dirty="0"/>
              <a:t>Quotes are generally returned within 24 hours.</a:t>
            </a:r>
          </a:p>
          <a:p>
            <a:r>
              <a:rPr lang="en-US" sz="2400" dirty="0"/>
              <a:t>The quote will include the part number, part description, net price, and lead time.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3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3656E-5FD1-D75D-9D15-6E5D4062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Quote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A6A0-5A4C-A5EE-7E22-F893619D6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When received, the PO is processed, and a confirmation will be provided with the order number.</a:t>
            </a:r>
          </a:p>
          <a:p>
            <a:r>
              <a:rPr lang="en-US" sz="2400" dirty="0"/>
              <a:t>Order number can start with an ORL, N, or W.</a:t>
            </a:r>
          </a:p>
          <a:p>
            <a:r>
              <a:rPr lang="en-US" sz="2400" dirty="0"/>
              <a:t>We will contact you if there is any change in the lead time of the part or a delay in shipping out the order.</a:t>
            </a:r>
          </a:p>
          <a:p>
            <a:r>
              <a:rPr lang="en-US" sz="2400" dirty="0"/>
              <a:t>Once the order is shipped, tracking will be provided.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5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D6D-CAFB-F0C8-7116-2D8E4728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Warranty Part Quote</a:t>
            </a:r>
            <a:br>
              <a:rPr lang="en-US" dirty="0"/>
            </a:br>
            <a:r>
              <a:rPr lang="en-US" dirty="0"/>
              <a:t>(Information Needed)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01748-D75E-AA43-4BAB-7499311DE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Serial number of the unit, consists of 12 numbers. Example 220905501001</a:t>
            </a:r>
          </a:p>
          <a:p>
            <a:r>
              <a:rPr lang="en-US" sz="2000" dirty="0"/>
              <a:t>Description of the part needed.</a:t>
            </a:r>
          </a:p>
          <a:p>
            <a:r>
              <a:rPr lang="en-US" sz="2000" dirty="0"/>
              <a:t>If possible, provide a picture, or item number off the part itself.</a:t>
            </a:r>
          </a:p>
          <a:p>
            <a:r>
              <a:rPr lang="en-US" sz="2000" dirty="0"/>
              <a:t>Need start-up documents in order to determine if the unit is under warranty.</a:t>
            </a:r>
          </a:p>
          <a:p>
            <a:r>
              <a:rPr lang="en-US" sz="2000" dirty="0"/>
              <a:t>If the part is under warranty and we do not need the part back for testing, we will require a P.O. for $0.00 sent in, we will only invoice for freight.</a:t>
            </a:r>
          </a:p>
        </p:txBody>
      </p:sp>
    </p:spTree>
    <p:extLst>
      <p:ext uri="{BB962C8B-B14F-4D97-AF65-F5344CB8AC3E}">
        <p14:creationId xmlns:p14="http://schemas.microsoft.com/office/powerpoint/2010/main" val="349497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5EC1F-459F-A61E-836C-53DDDC48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Warranty Quote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27AFF-A434-C340-1545-614B9B88B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If we need the part back for testing, we will provide the part number and net price.  </a:t>
            </a:r>
          </a:p>
          <a:p>
            <a:r>
              <a:rPr lang="en-US" sz="2000" dirty="0"/>
              <a:t>We will need a PO for the part cost.</a:t>
            </a:r>
          </a:p>
          <a:p>
            <a:r>
              <a:rPr lang="en-US" sz="2000" dirty="0"/>
              <a:t>A Warranty Credit Report, (WCR) form will be provided with the part when shipped out.  </a:t>
            </a:r>
          </a:p>
          <a:p>
            <a:r>
              <a:rPr lang="en-US" sz="2000" dirty="0"/>
              <a:t>We will need the WCR filled out and sent back with the defective part. </a:t>
            </a:r>
          </a:p>
          <a:p>
            <a:r>
              <a:rPr lang="en-US" sz="2000" dirty="0"/>
              <a:t>If the part test determines that the part is defective, credit will be issued minus the freight charge.  </a:t>
            </a:r>
          </a:p>
          <a:p>
            <a:r>
              <a:rPr lang="en-US" sz="2000" dirty="0"/>
              <a:t>If the part test determines that the part is not defective, credit will not be issued, and we will need to send the part back to the customer.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648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C39E-E9A2-21B7-96C0-B55D5C73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853" y="2368380"/>
            <a:ext cx="7742217" cy="212123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1450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Rift</vt:lpstr>
      <vt:lpstr>Office Theme</vt:lpstr>
      <vt:lpstr>REP TRAINING </vt:lpstr>
      <vt:lpstr>Parts Quote  (Information Needed)  </vt:lpstr>
      <vt:lpstr>Parts Quote (Continued)</vt:lpstr>
      <vt:lpstr>Warranty Part Quote (Information Needed)</vt:lpstr>
      <vt:lpstr>Warranty Quote (Continued)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 TRAINING </dc:title>
  <dc:creator>Shelly Boyd-Fairless</dc:creator>
  <cp:lastModifiedBy>Shelly Boyd-Fairless</cp:lastModifiedBy>
  <cp:revision>1</cp:revision>
  <dcterms:created xsi:type="dcterms:W3CDTF">2023-10-17T20:57:24Z</dcterms:created>
  <dcterms:modified xsi:type="dcterms:W3CDTF">2023-10-17T20:57:42Z</dcterms:modified>
</cp:coreProperties>
</file>