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7" r:id="rId2"/>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2" autoAdjust="0"/>
    <p:restoredTop sz="94660"/>
  </p:normalViewPr>
  <p:slideViewPr>
    <p:cSldViewPr snapToGrid="0">
      <p:cViewPr varScale="1">
        <p:scale>
          <a:sx n="102" d="100"/>
          <a:sy n="102" d="100"/>
        </p:scale>
        <p:origin x="1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png"/></Relationships>
</file>

<file path=ppt/diagrams/_rels/data2.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5823C5-5370-4025-9B7F-27C7339A7730}" type="doc">
      <dgm:prSet loTypeId="urn:microsoft.com/office/officeart/2018/2/layout/IconVerticalSolidList" loCatId="icon" qsTypeId="urn:microsoft.com/office/officeart/2005/8/quickstyle/simple1" qsCatId="simple" csTypeId="urn:microsoft.com/office/officeart/2005/8/colors/accent1_4" csCatId="accent1" phldr="1"/>
      <dgm:spPr/>
      <dgm:t>
        <a:bodyPr/>
        <a:lstStyle/>
        <a:p>
          <a:endParaRPr lang="en-US"/>
        </a:p>
      </dgm:t>
    </dgm:pt>
    <dgm:pt modelId="{C96D3014-3A77-4B21-AFA6-440BB20B10AA}">
      <dgm:prSet custT="1"/>
      <dgm:spPr/>
      <dgm:t>
        <a:bodyPr/>
        <a:lstStyle/>
        <a:p>
          <a:pPr>
            <a:lnSpc>
              <a:spcPct val="100000"/>
            </a:lnSpc>
          </a:pPr>
          <a:r>
            <a:rPr lang="en-US" sz="3000" b="0" dirty="0">
              <a:latin typeface="Arial Nova Cond" panose="020B0506020202020204" pitchFamily="34" charset="0"/>
            </a:rPr>
            <a:t>Electrification Solutions</a:t>
          </a:r>
          <a:endParaRPr lang="en-US" sz="3000" dirty="0">
            <a:latin typeface="Arial Nova Cond" panose="020B0506020202020204" pitchFamily="34" charset="0"/>
          </a:endParaRPr>
        </a:p>
      </dgm:t>
    </dgm:pt>
    <dgm:pt modelId="{0064B53E-3C77-4FA1-9BA7-DA449FB0D15F}" type="parTrans" cxnId="{0692B194-4D51-467E-81B1-5EC889150F95}">
      <dgm:prSet/>
      <dgm:spPr/>
      <dgm:t>
        <a:bodyPr/>
        <a:lstStyle/>
        <a:p>
          <a:endParaRPr lang="en-US"/>
        </a:p>
      </dgm:t>
    </dgm:pt>
    <dgm:pt modelId="{5F24F84B-1E48-4B05-B574-E77D20622249}" type="sibTrans" cxnId="{0692B194-4D51-467E-81B1-5EC889150F95}">
      <dgm:prSet/>
      <dgm:spPr/>
      <dgm:t>
        <a:bodyPr/>
        <a:lstStyle/>
        <a:p>
          <a:endParaRPr lang="en-US"/>
        </a:p>
      </dgm:t>
    </dgm:pt>
    <dgm:pt modelId="{82409F0A-201D-4DBE-B261-801BCF7489CC}">
      <dgm:prSet/>
      <dgm:spPr/>
      <dgm:t>
        <a:bodyPr/>
        <a:lstStyle/>
        <a:p>
          <a:pPr>
            <a:lnSpc>
              <a:spcPct val="100000"/>
            </a:lnSpc>
          </a:pPr>
          <a:r>
            <a:rPr lang="en-US" dirty="0"/>
            <a:t>- Heat Pumps </a:t>
          </a:r>
        </a:p>
        <a:p>
          <a:pPr>
            <a:lnSpc>
              <a:spcPct val="100000"/>
            </a:lnSpc>
          </a:pPr>
          <a:r>
            <a:rPr lang="en-US" dirty="0"/>
            <a:t>- Frost Free Air Source</a:t>
          </a:r>
        </a:p>
        <a:p>
          <a:pPr>
            <a:lnSpc>
              <a:spcPct val="100000"/>
            </a:lnSpc>
          </a:pPr>
          <a:r>
            <a:rPr lang="en-US" dirty="0"/>
            <a:t>  Heat Pump </a:t>
          </a:r>
        </a:p>
        <a:p>
          <a:pPr>
            <a:lnSpc>
              <a:spcPct val="100000"/>
            </a:lnSpc>
          </a:pPr>
          <a:r>
            <a:rPr lang="en-US" dirty="0"/>
            <a:t>- Configurations</a:t>
          </a:r>
        </a:p>
      </dgm:t>
    </dgm:pt>
    <dgm:pt modelId="{47DB983A-A002-4939-859D-DA7637F3436B}" type="parTrans" cxnId="{E61833FC-D981-465C-9F35-EE732ED5E963}">
      <dgm:prSet/>
      <dgm:spPr/>
      <dgm:t>
        <a:bodyPr/>
        <a:lstStyle/>
        <a:p>
          <a:endParaRPr lang="en-US"/>
        </a:p>
      </dgm:t>
    </dgm:pt>
    <dgm:pt modelId="{D94904F8-679B-4133-932D-8F61D1EC4540}" type="sibTrans" cxnId="{E61833FC-D981-465C-9F35-EE732ED5E963}">
      <dgm:prSet/>
      <dgm:spPr/>
      <dgm:t>
        <a:bodyPr/>
        <a:lstStyle/>
        <a:p>
          <a:endParaRPr lang="en-US"/>
        </a:p>
      </dgm:t>
    </dgm:pt>
    <dgm:pt modelId="{590FB28B-9E44-4E18-AC5D-CCF0FE7356F3}" type="pres">
      <dgm:prSet presAssocID="{AC5823C5-5370-4025-9B7F-27C7339A7730}" presName="root" presStyleCnt="0">
        <dgm:presLayoutVars>
          <dgm:dir/>
          <dgm:resizeHandles val="exact"/>
        </dgm:presLayoutVars>
      </dgm:prSet>
      <dgm:spPr/>
    </dgm:pt>
    <dgm:pt modelId="{348FBE66-BFDF-4EED-B30B-856DE3B64795}" type="pres">
      <dgm:prSet presAssocID="{C96D3014-3A77-4B21-AFA6-440BB20B10AA}" presName="compNode" presStyleCnt="0"/>
      <dgm:spPr/>
    </dgm:pt>
    <dgm:pt modelId="{B4E824C8-C933-49A2-82A0-8C0FEB0303CB}" type="pres">
      <dgm:prSet presAssocID="{C96D3014-3A77-4B21-AFA6-440BB20B10AA}" presName="bgRect" presStyleLbl="bgShp" presStyleIdx="0" presStyleCnt="1"/>
      <dgm:spPr/>
    </dgm:pt>
    <dgm:pt modelId="{4066BEB8-5FDD-41C6-A2F2-AA5B08979601}" type="pres">
      <dgm:prSet presAssocID="{C96D3014-3A77-4B21-AFA6-440BB20B10AA}" presName="iconRect" presStyleLbl="node1" presStyleIdx="0" presStyleCnt="1" custScaleX="121734" custScaleY="124398" custLinFactNeighborX="-22702" custLinFactNeighborY="-181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lectrician"/>
        </a:ext>
      </dgm:extLst>
    </dgm:pt>
    <dgm:pt modelId="{808EDAD4-DF51-4F06-9050-DBC1B8597DBB}" type="pres">
      <dgm:prSet presAssocID="{C96D3014-3A77-4B21-AFA6-440BB20B10AA}" presName="spaceRect" presStyleCnt="0"/>
      <dgm:spPr/>
    </dgm:pt>
    <dgm:pt modelId="{D87D94B0-2B0D-45CE-A9F8-16808964AF59}" type="pres">
      <dgm:prSet presAssocID="{C96D3014-3A77-4B21-AFA6-440BB20B10AA}" presName="parTx" presStyleLbl="revTx" presStyleIdx="0" presStyleCnt="2" custScaleX="97070" custLinFactNeighborX="-23646" custLinFactNeighborY="-118">
        <dgm:presLayoutVars>
          <dgm:chMax val="0"/>
          <dgm:chPref val="0"/>
        </dgm:presLayoutVars>
      </dgm:prSet>
      <dgm:spPr/>
    </dgm:pt>
    <dgm:pt modelId="{133139C4-3397-44ED-B0F2-687F2D2D07FB}" type="pres">
      <dgm:prSet presAssocID="{C96D3014-3A77-4B21-AFA6-440BB20B10AA}" presName="desTx" presStyleLbl="revTx" presStyleIdx="1" presStyleCnt="2" custScaleX="197536" custLinFactNeighborX="-41475" custLinFactNeighborY="-118">
        <dgm:presLayoutVars/>
      </dgm:prSet>
      <dgm:spPr/>
    </dgm:pt>
  </dgm:ptLst>
  <dgm:cxnLst>
    <dgm:cxn modelId="{6DC55651-ED29-449B-BBFC-6DC2042D27EA}" type="presOf" srcId="{AC5823C5-5370-4025-9B7F-27C7339A7730}" destId="{590FB28B-9E44-4E18-AC5D-CCF0FE7356F3}" srcOrd="0" destOrd="0" presId="urn:microsoft.com/office/officeart/2018/2/layout/IconVerticalSolidList"/>
    <dgm:cxn modelId="{01110F80-2D2F-4647-8AEE-59F7406C4AD1}" type="presOf" srcId="{C96D3014-3A77-4B21-AFA6-440BB20B10AA}" destId="{D87D94B0-2B0D-45CE-A9F8-16808964AF59}" srcOrd="0" destOrd="0" presId="urn:microsoft.com/office/officeart/2018/2/layout/IconVerticalSolidList"/>
    <dgm:cxn modelId="{0692B194-4D51-467E-81B1-5EC889150F95}" srcId="{AC5823C5-5370-4025-9B7F-27C7339A7730}" destId="{C96D3014-3A77-4B21-AFA6-440BB20B10AA}" srcOrd="0" destOrd="0" parTransId="{0064B53E-3C77-4FA1-9BA7-DA449FB0D15F}" sibTransId="{5F24F84B-1E48-4B05-B574-E77D20622249}"/>
    <dgm:cxn modelId="{743A5DEF-1A79-4C2C-AF4F-A06EF6D78496}" type="presOf" srcId="{82409F0A-201D-4DBE-B261-801BCF7489CC}" destId="{133139C4-3397-44ED-B0F2-687F2D2D07FB}" srcOrd="0" destOrd="0" presId="urn:microsoft.com/office/officeart/2018/2/layout/IconVerticalSolidList"/>
    <dgm:cxn modelId="{E61833FC-D981-465C-9F35-EE732ED5E963}" srcId="{C96D3014-3A77-4B21-AFA6-440BB20B10AA}" destId="{82409F0A-201D-4DBE-B261-801BCF7489CC}" srcOrd="0" destOrd="0" parTransId="{47DB983A-A002-4939-859D-DA7637F3436B}" sibTransId="{D94904F8-679B-4133-932D-8F61D1EC4540}"/>
    <dgm:cxn modelId="{B40A7E8B-5E87-4EF9-B8D5-1BCE3AE51F7C}" type="presParOf" srcId="{590FB28B-9E44-4E18-AC5D-CCF0FE7356F3}" destId="{348FBE66-BFDF-4EED-B30B-856DE3B64795}" srcOrd="0" destOrd="0" presId="urn:microsoft.com/office/officeart/2018/2/layout/IconVerticalSolidList"/>
    <dgm:cxn modelId="{23218BA4-FF72-408B-AA2A-2259A234B484}" type="presParOf" srcId="{348FBE66-BFDF-4EED-B30B-856DE3B64795}" destId="{B4E824C8-C933-49A2-82A0-8C0FEB0303CB}" srcOrd="0" destOrd="0" presId="urn:microsoft.com/office/officeart/2018/2/layout/IconVerticalSolidList"/>
    <dgm:cxn modelId="{DCB456D0-3F7A-472D-904F-AA64D22B2162}" type="presParOf" srcId="{348FBE66-BFDF-4EED-B30B-856DE3B64795}" destId="{4066BEB8-5FDD-41C6-A2F2-AA5B08979601}" srcOrd="1" destOrd="0" presId="urn:microsoft.com/office/officeart/2018/2/layout/IconVerticalSolidList"/>
    <dgm:cxn modelId="{6D16FEE7-B505-4B4B-B465-39C59EEC2713}" type="presParOf" srcId="{348FBE66-BFDF-4EED-B30B-856DE3B64795}" destId="{808EDAD4-DF51-4F06-9050-DBC1B8597DBB}" srcOrd="2" destOrd="0" presId="urn:microsoft.com/office/officeart/2018/2/layout/IconVerticalSolidList"/>
    <dgm:cxn modelId="{A74E35FF-6322-4F1C-8C2F-A8B96BB1075C}" type="presParOf" srcId="{348FBE66-BFDF-4EED-B30B-856DE3B64795}" destId="{D87D94B0-2B0D-45CE-A9F8-16808964AF59}" srcOrd="3" destOrd="0" presId="urn:microsoft.com/office/officeart/2018/2/layout/IconVerticalSolidList"/>
    <dgm:cxn modelId="{23856F90-CEF6-4A54-8642-3FED411A2D96}" type="presParOf" srcId="{348FBE66-BFDF-4EED-B30B-856DE3B64795}" destId="{133139C4-3397-44ED-B0F2-687F2D2D07FB}"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C5823C5-5370-4025-9B7F-27C7339A7730}" type="doc">
      <dgm:prSet loTypeId="urn:microsoft.com/office/officeart/2018/2/layout/IconVerticalSolidList" loCatId="icon" qsTypeId="urn:microsoft.com/office/officeart/2005/8/quickstyle/simple1" qsCatId="simple" csTypeId="urn:microsoft.com/office/officeart/2005/8/colors/accent1_4" csCatId="accent1" phldr="1"/>
      <dgm:spPr/>
      <dgm:t>
        <a:bodyPr/>
        <a:lstStyle/>
        <a:p>
          <a:endParaRPr lang="en-US"/>
        </a:p>
      </dgm:t>
    </dgm:pt>
    <dgm:pt modelId="{095ADAF9-2646-4AAA-81D0-703C62FB33A8}">
      <dgm:prSet custT="1"/>
      <dgm:spPr/>
      <dgm:t>
        <a:bodyPr/>
        <a:lstStyle/>
        <a:p>
          <a:pPr>
            <a:lnSpc>
              <a:spcPct val="100000"/>
            </a:lnSpc>
          </a:pPr>
          <a:r>
            <a:rPr lang="en-US" sz="3200" dirty="0">
              <a:latin typeface="Arial Nova Cond" panose="020B0506020202020204" pitchFamily="34" charset="0"/>
            </a:rPr>
            <a:t>Wrap Up</a:t>
          </a:r>
        </a:p>
      </dgm:t>
    </dgm:pt>
    <dgm:pt modelId="{6ED0BC68-9DB1-4CFF-8E93-4132CC489073}" type="parTrans" cxnId="{F57380B0-E551-4134-B843-38051105F2F2}">
      <dgm:prSet/>
      <dgm:spPr/>
      <dgm:t>
        <a:bodyPr/>
        <a:lstStyle/>
        <a:p>
          <a:endParaRPr lang="en-US"/>
        </a:p>
      </dgm:t>
    </dgm:pt>
    <dgm:pt modelId="{CF866432-6D52-460B-9CDD-5C44820CD0DD}" type="sibTrans" cxnId="{F57380B0-E551-4134-B843-38051105F2F2}">
      <dgm:prSet/>
      <dgm:spPr/>
      <dgm:t>
        <a:bodyPr/>
        <a:lstStyle/>
        <a:p>
          <a:endParaRPr lang="en-US"/>
        </a:p>
      </dgm:t>
    </dgm:pt>
    <dgm:pt modelId="{590FB28B-9E44-4E18-AC5D-CCF0FE7356F3}" type="pres">
      <dgm:prSet presAssocID="{AC5823C5-5370-4025-9B7F-27C7339A7730}" presName="root" presStyleCnt="0">
        <dgm:presLayoutVars>
          <dgm:dir/>
          <dgm:resizeHandles val="exact"/>
        </dgm:presLayoutVars>
      </dgm:prSet>
      <dgm:spPr/>
    </dgm:pt>
    <dgm:pt modelId="{0568022D-9860-4EA8-BC34-5C6B79ECADD9}" type="pres">
      <dgm:prSet presAssocID="{095ADAF9-2646-4AAA-81D0-703C62FB33A8}" presName="compNode" presStyleCnt="0"/>
      <dgm:spPr/>
    </dgm:pt>
    <dgm:pt modelId="{B44C6C69-912B-47A5-9C08-9779E79D17AF}" type="pres">
      <dgm:prSet presAssocID="{095ADAF9-2646-4AAA-81D0-703C62FB33A8}" presName="bgRect" presStyleLbl="bgShp" presStyleIdx="0" presStyleCnt="1" custLinFactNeighborY="-8768"/>
      <dgm:spPr/>
    </dgm:pt>
    <dgm:pt modelId="{7F339C03-6A36-4233-ABB4-9B9F091B5050}" type="pres">
      <dgm:prSet presAssocID="{095ADAF9-2646-4AAA-81D0-703C62FB33A8}" presName="iconRect" presStyleLbl="node1" presStyleIdx="0" presStyleCnt="1" custScaleX="80918" custScaleY="109042" custLinFactNeighborX="-12586" custLinFactNeighborY="-1884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 List"/>
        </a:ext>
      </dgm:extLst>
    </dgm:pt>
    <dgm:pt modelId="{2D20C66C-EBDE-4573-8FCF-FE943EB4A286}" type="pres">
      <dgm:prSet presAssocID="{095ADAF9-2646-4AAA-81D0-703C62FB33A8}" presName="spaceRect" presStyleCnt="0"/>
      <dgm:spPr/>
    </dgm:pt>
    <dgm:pt modelId="{44FBBD09-7446-4B2D-9652-DEB6C5DA60FA}" type="pres">
      <dgm:prSet presAssocID="{095ADAF9-2646-4AAA-81D0-703C62FB33A8}" presName="parTx" presStyleLbl="revTx" presStyleIdx="0" presStyleCnt="1" custLinFactNeighborX="0" custLinFactNeighborY="-10364">
        <dgm:presLayoutVars>
          <dgm:chMax val="0"/>
          <dgm:chPref val="0"/>
        </dgm:presLayoutVars>
      </dgm:prSet>
      <dgm:spPr/>
    </dgm:pt>
  </dgm:ptLst>
  <dgm:cxnLst>
    <dgm:cxn modelId="{6DC55651-ED29-449B-BBFC-6DC2042D27EA}" type="presOf" srcId="{AC5823C5-5370-4025-9B7F-27C7339A7730}" destId="{590FB28B-9E44-4E18-AC5D-CCF0FE7356F3}" srcOrd="0" destOrd="0" presId="urn:microsoft.com/office/officeart/2018/2/layout/IconVerticalSolidList"/>
    <dgm:cxn modelId="{F57380B0-E551-4134-B843-38051105F2F2}" srcId="{AC5823C5-5370-4025-9B7F-27C7339A7730}" destId="{095ADAF9-2646-4AAA-81D0-703C62FB33A8}" srcOrd="0" destOrd="0" parTransId="{6ED0BC68-9DB1-4CFF-8E93-4132CC489073}" sibTransId="{CF866432-6D52-460B-9CDD-5C44820CD0DD}"/>
    <dgm:cxn modelId="{6CEEEEE9-E4F8-4DC9-9C9B-1096E3193BA0}" type="presOf" srcId="{095ADAF9-2646-4AAA-81D0-703C62FB33A8}" destId="{44FBBD09-7446-4B2D-9652-DEB6C5DA60FA}" srcOrd="0" destOrd="0" presId="urn:microsoft.com/office/officeart/2018/2/layout/IconVerticalSolidList"/>
    <dgm:cxn modelId="{37583F86-41A0-4E3E-8CDD-174C2493C5F0}" type="presParOf" srcId="{590FB28B-9E44-4E18-AC5D-CCF0FE7356F3}" destId="{0568022D-9860-4EA8-BC34-5C6B79ECADD9}" srcOrd="0" destOrd="0" presId="urn:microsoft.com/office/officeart/2018/2/layout/IconVerticalSolidList"/>
    <dgm:cxn modelId="{AC842E41-54B7-4ABE-B068-D267B3E1380E}" type="presParOf" srcId="{0568022D-9860-4EA8-BC34-5C6B79ECADD9}" destId="{B44C6C69-912B-47A5-9C08-9779E79D17AF}" srcOrd="0" destOrd="0" presId="urn:microsoft.com/office/officeart/2018/2/layout/IconVerticalSolidList"/>
    <dgm:cxn modelId="{FF2063E5-D10F-4344-B846-20E957A2F79B}" type="presParOf" srcId="{0568022D-9860-4EA8-BC34-5C6B79ECADD9}" destId="{7F339C03-6A36-4233-ABB4-9B9F091B5050}" srcOrd="1" destOrd="0" presId="urn:microsoft.com/office/officeart/2018/2/layout/IconVerticalSolidList"/>
    <dgm:cxn modelId="{CFCF71D9-26A3-46A1-A42E-10D3FBABC258}" type="presParOf" srcId="{0568022D-9860-4EA8-BC34-5C6B79ECADD9}" destId="{2D20C66C-EBDE-4573-8FCF-FE943EB4A286}" srcOrd="2" destOrd="0" presId="urn:microsoft.com/office/officeart/2018/2/layout/IconVerticalSolidList"/>
    <dgm:cxn modelId="{15C70DD2-415A-48AE-9E91-B98701308B52}" type="presParOf" srcId="{0568022D-9860-4EA8-BC34-5C6B79ECADD9}" destId="{44FBBD09-7446-4B2D-9652-DEB6C5DA60F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824C8-C933-49A2-82A0-8C0FEB0303CB}">
      <dsp:nvSpPr>
        <dsp:cNvPr id="0" name=""/>
        <dsp:cNvSpPr/>
      </dsp:nvSpPr>
      <dsp:spPr>
        <a:xfrm>
          <a:off x="-286253" y="2183916"/>
          <a:ext cx="6380592" cy="1861515"/>
        </a:xfrm>
        <a:prstGeom prst="roundRect">
          <a:avLst>
            <a:gd name="adj" fmla="val 10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66BEB8-5FDD-41C6-A2F2-AA5B08979601}">
      <dsp:nvSpPr>
        <dsp:cNvPr id="0" name=""/>
        <dsp:cNvSpPr/>
      </dsp:nvSpPr>
      <dsp:spPr>
        <a:xfrm>
          <a:off x="0" y="2459277"/>
          <a:ext cx="1246353" cy="12736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7D94B0-2B0D-45CE-A9F8-16808964AF59}">
      <dsp:nvSpPr>
        <dsp:cNvPr id="0" name=""/>
        <dsp:cNvSpPr/>
      </dsp:nvSpPr>
      <dsp:spPr>
        <a:xfrm>
          <a:off x="1245581" y="2181720"/>
          <a:ext cx="2705475" cy="1861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010" tIns="197010" rIns="197010" bIns="197010" numCol="1" spcCol="1270" anchor="ctr" anchorCtr="0">
          <a:noAutofit/>
        </a:bodyPr>
        <a:lstStyle/>
        <a:p>
          <a:pPr marL="0" lvl="0" indent="0" algn="l" defTabSz="1333500">
            <a:lnSpc>
              <a:spcPct val="100000"/>
            </a:lnSpc>
            <a:spcBef>
              <a:spcPct val="0"/>
            </a:spcBef>
            <a:spcAft>
              <a:spcPct val="35000"/>
            </a:spcAft>
            <a:buNone/>
          </a:pPr>
          <a:r>
            <a:rPr lang="en-US" sz="3000" b="0" kern="1200" dirty="0">
              <a:latin typeface="Arial Nova Cond" panose="020B0506020202020204" pitchFamily="34" charset="0"/>
            </a:rPr>
            <a:t>Electrification Solutions</a:t>
          </a:r>
          <a:endParaRPr lang="en-US" sz="3000" kern="1200" dirty="0">
            <a:latin typeface="Arial Nova Cond" panose="020B0506020202020204" pitchFamily="34" charset="0"/>
          </a:endParaRPr>
        </a:p>
      </dsp:txBody>
      <dsp:txXfrm>
        <a:off x="1245581" y="2181720"/>
        <a:ext cx="2705475" cy="1861515"/>
      </dsp:txXfrm>
    </dsp:sp>
    <dsp:sp modelId="{133139C4-3397-44ED-B0F2-687F2D2D07FB}">
      <dsp:nvSpPr>
        <dsp:cNvPr id="0" name=""/>
        <dsp:cNvSpPr/>
      </dsp:nvSpPr>
      <dsp:spPr>
        <a:xfrm>
          <a:off x="3428079" y="2181720"/>
          <a:ext cx="2676750" cy="1861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010" tIns="197010" rIns="197010" bIns="197010" numCol="1" spcCol="1270" anchor="ctr" anchorCtr="0">
          <a:noAutofit/>
        </a:bodyPr>
        <a:lstStyle/>
        <a:p>
          <a:pPr marL="0" lvl="0" indent="0" algn="l" defTabSz="622300">
            <a:lnSpc>
              <a:spcPct val="100000"/>
            </a:lnSpc>
            <a:spcBef>
              <a:spcPct val="0"/>
            </a:spcBef>
            <a:spcAft>
              <a:spcPct val="35000"/>
            </a:spcAft>
            <a:buNone/>
          </a:pPr>
          <a:r>
            <a:rPr lang="en-US" sz="1400" kern="1200" dirty="0"/>
            <a:t>- Heat Pumps </a:t>
          </a:r>
        </a:p>
        <a:p>
          <a:pPr marL="0" lvl="0" indent="0" algn="l" defTabSz="622300">
            <a:lnSpc>
              <a:spcPct val="100000"/>
            </a:lnSpc>
            <a:spcBef>
              <a:spcPct val="0"/>
            </a:spcBef>
            <a:spcAft>
              <a:spcPct val="35000"/>
            </a:spcAft>
            <a:buNone/>
          </a:pPr>
          <a:r>
            <a:rPr lang="en-US" sz="1400" kern="1200" dirty="0"/>
            <a:t>- Frost Free Air Source</a:t>
          </a:r>
        </a:p>
        <a:p>
          <a:pPr marL="0" lvl="0" indent="0" algn="l" defTabSz="622300">
            <a:lnSpc>
              <a:spcPct val="100000"/>
            </a:lnSpc>
            <a:spcBef>
              <a:spcPct val="0"/>
            </a:spcBef>
            <a:spcAft>
              <a:spcPct val="35000"/>
            </a:spcAft>
            <a:buNone/>
          </a:pPr>
          <a:r>
            <a:rPr lang="en-US" sz="1400" kern="1200" dirty="0"/>
            <a:t>  Heat Pump </a:t>
          </a:r>
        </a:p>
        <a:p>
          <a:pPr marL="0" lvl="0" indent="0" algn="l" defTabSz="622300">
            <a:lnSpc>
              <a:spcPct val="100000"/>
            </a:lnSpc>
            <a:spcBef>
              <a:spcPct val="0"/>
            </a:spcBef>
            <a:spcAft>
              <a:spcPct val="35000"/>
            </a:spcAft>
            <a:buNone/>
          </a:pPr>
          <a:r>
            <a:rPr lang="en-US" sz="1400" kern="1200" dirty="0"/>
            <a:t>- Configurations</a:t>
          </a:r>
        </a:p>
      </dsp:txBody>
      <dsp:txXfrm>
        <a:off x="3428079" y="2181720"/>
        <a:ext cx="2676750" cy="18615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C6C69-912B-47A5-9C08-9779E79D17AF}">
      <dsp:nvSpPr>
        <dsp:cNvPr id="0" name=""/>
        <dsp:cNvSpPr/>
      </dsp:nvSpPr>
      <dsp:spPr>
        <a:xfrm>
          <a:off x="0" y="2016415"/>
          <a:ext cx="6380592" cy="1868804"/>
        </a:xfrm>
        <a:prstGeom prst="roundRect">
          <a:avLst>
            <a:gd name="adj" fmla="val 10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339C03-6A36-4233-ABB4-9B9F091B5050}">
      <dsp:nvSpPr>
        <dsp:cNvPr id="0" name=""/>
        <dsp:cNvSpPr/>
      </dsp:nvSpPr>
      <dsp:spPr>
        <a:xfrm>
          <a:off x="534015" y="2360587"/>
          <a:ext cx="831709" cy="11207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FBBD09-7446-4B2D-9652-DEB6C5DA60FA}">
      <dsp:nvSpPr>
        <dsp:cNvPr id="0" name=""/>
        <dsp:cNvSpPr/>
      </dsp:nvSpPr>
      <dsp:spPr>
        <a:xfrm>
          <a:off x="2158469" y="1986589"/>
          <a:ext cx="4222122" cy="1868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782" tIns="197782" rIns="197782" bIns="197782" numCol="1" spcCol="1270" anchor="ctr" anchorCtr="0">
          <a:noAutofit/>
        </a:bodyPr>
        <a:lstStyle/>
        <a:p>
          <a:pPr marL="0" lvl="0" indent="0" algn="l" defTabSz="1422400">
            <a:lnSpc>
              <a:spcPct val="100000"/>
            </a:lnSpc>
            <a:spcBef>
              <a:spcPct val="0"/>
            </a:spcBef>
            <a:spcAft>
              <a:spcPct val="35000"/>
            </a:spcAft>
            <a:buNone/>
          </a:pPr>
          <a:r>
            <a:rPr lang="en-US" sz="3200" kern="1200" dirty="0">
              <a:latin typeface="Arial Nova Cond" panose="020B0506020202020204" pitchFamily="34" charset="0"/>
            </a:rPr>
            <a:t>Wrap Up</a:t>
          </a:r>
        </a:p>
      </dsp:txBody>
      <dsp:txXfrm>
        <a:off x="2158469" y="1986589"/>
        <a:ext cx="4222122" cy="186880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E2A765-74F0-438E-9B8B-DA1D33BC7632}" type="datetimeFigureOut">
              <a:rPr lang="en-US" smtClean="0"/>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38CBF-6376-4DEF-8C5A-0F804F988E01}" type="slidenum">
              <a:rPr lang="en-US" smtClean="0"/>
              <a:t>‹#›</a:t>
            </a:fld>
            <a:endParaRPr lang="en-US"/>
          </a:p>
        </p:txBody>
      </p:sp>
    </p:spTree>
    <p:extLst>
      <p:ext uri="{BB962C8B-B14F-4D97-AF65-F5344CB8AC3E}">
        <p14:creationId xmlns:p14="http://schemas.microsoft.com/office/powerpoint/2010/main" val="3917113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charset="0"/>
                <a:ea typeface="ＭＳ Ｐゴシック" charset="0"/>
                <a:cs typeface="ＭＳ Ｐゴシック" charset="0"/>
              </a:rPr>
              <a:t>We will cover the motivation to electrify, areas currently effected by this trend, and potential product and systems to meet electrification needs.</a:t>
            </a:r>
          </a:p>
          <a:p>
            <a:endParaRPr lang="en-US" dirty="0"/>
          </a:p>
        </p:txBody>
      </p:sp>
      <p:sp>
        <p:nvSpPr>
          <p:cNvPr id="4" name="Slide Number Placeholder 3"/>
          <p:cNvSpPr>
            <a:spLocks noGrp="1"/>
          </p:cNvSpPr>
          <p:nvPr>
            <p:ph type="sldNum" sz="quarter" idx="5"/>
          </p:nvPr>
        </p:nvSpPr>
        <p:spPr/>
        <p:txBody>
          <a:bodyPr/>
          <a:lstStyle/>
          <a:p>
            <a:fld id="{1C1E174F-916A-4DDD-BADE-FFDA9DDAAD36}" type="slidenum">
              <a:rPr lang="en-US" smtClean="0"/>
              <a:t>2</a:t>
            </a:fld>
            <a:endParaRPr lang="en-US"/>
          </a:p>
        </p:txBody>
      </p:sp>
    </p:spTree>
    <p:extLst>
      <p:ext uri="{BB962C8B-B14F-4D97-AF65-F5344CB8AC3E}">
        <p14:creationId xmlns:p14="http://schemas.microsoft.com/office/powerpoint/2010/main" val="2137977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charset="0"/>
                <a:ea typeface="ＭＳ Ｐゴシック" charset="0"/>
                <a:cs typeface="ＭＳ Ｐゴシック" charset="0"/>
              </a:rPr>
              <a:t>We will cover the motivation to electrify, areas currently effected by this trend, and potential product and systems to meet electrification needs.</a:t>
            </a:r>
          </a:p>
          <a:p>
            <a:endParaRPr lang="en-US" dirty="0"/>
          </a:p>
        </p:txBody>
      </p:sp>
      <p:sp>
        <p:nvSpPr>
          <p:cNvPr id="4" name="Slide Number Placeholder 3"/>
          <p:cNvSpPr>
            <a:spLocks noGrp="1"/>
          </p:cNvSpPr>
          <p:nvPr>
            <p:ph type="sldNum" sz="quarter" idx="5"/>
          </p:nvPr>
        </p:nvSpPr>
        <p:spPr/>
        <p:txBody>
          <a:bodyPr/>
          <a:lstStyle/>
          <a:p>
            <a:fld id="{1C1E174F-916A-4DDD-BADE-FFDA9DDAAD36}" type="slidenum">
              <a:rPr lang="en-US" smtClean="0"/>
              <a:t>16</a:t>
            </a:fld>
            <a:endParaRPr lang="en-US"/>
          </a:p>
        </p:txBody>
      </p:sp>
    </p:spTree>
    <p:extLst>
      <p:ext uri="{BB962C8B-B14F-4D97-AF65-F5344CB8AC3E}">
        <p14:creationId xmlns:p14="http://schemas.microsoft.com/office/powerpoint/2010/main" val="2254751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D17A2B-CD54-4C95-9DEE-9F4C7FDE576A}" type="slidenum">
              <a:rPr lang="en-US" smtClean="0"/>
              <a:t>18</a:t>
            </a:fld>
            <a:endParaRPr lang="en-US" dirty="0"/>
          </a:p>
        </p:txBody>
      </p:sp>
    </p:spTree>
    <p:extLst>
      <p:ext uri="{BB962C8B-B14F-4D97-AF65-F5344CB8AC3E}">
        <p14:creationId xmlns:p14="http://schemas.microsoft.com/office/powerpoint/2010/main" val="3876293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1E174F-916A-4DDD-BADE-FFDA9DDAAD36}" type="slidenum">
              <a:rPr lang="en-US" smtClean="0"/>
              <a:t>23</a:t>
            </a:fld>
            <a:endParaRPr lang="en-US"/>
          </a:p>
        </p:txBody>
      </p:sp>
    </p:spTree>
    <p:extLst>
      <p:ext uri="{BB962C8B-B14F-4D97-AF65-F5344CB8AC3E}">
        <p14:creationId xmlns:p14="http://schemas.microsoft.com/office/powerpoint/2010/main" val="375695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When our industry talks about heat pumps, we’re typically referring to reversing heat pumps.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Meaning, we control the refrigerant cycle to generate either heating or cooling outputs.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The mechanism most often used to do this is a reversing valve .  Called such because it reverses the flow of refrigerant through the heat exchangers depending on which mode of operating its in (heating or cooling).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Shown here, you can see the refrigerant always flows through the compressor in the same direction, it’s the reversing valve that coordinates flow direction through the system.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Definitions: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Load HX is the indoor coil: evaporator when cooling. Condenser when heating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Source/Sink H-X is the outdoor coil: sink (condenser rejection of heat) when cooling mode. Source (evaporator – enthalpy -capacity) when in reverse heating mode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endParaRPr lang="en-US" dirty="0"/>
          </a:p>
        </p:txBody>
      </p:sp>
      <p:sp>
        <p:nvSpPr>
          <p:cNvPr id="4" name="Slide Number Placeholder 3"/>
          <p:cNvSpPr>
            <a:spLocks noGrp="1"/>
          </p:cNvSpPr>
          <p:nvPr>
            <p:ph type="sldNum" sz="quarter" idx="5"/>
          </p:nvPr>
        </p:nvSpPr>
        <p:spPr/>
        <p:txBody>
          <a:bodyPr/>
          <a:lstStyle/>
          <a:p>
            <a:fld id="{1C1E174F-916A-4DDD-BADE-FFDA9DDAAD36}" type="slidenum">
              <a:rPr lang="en-US" smtClean="0"/>
              <a:t>3</a:t>
            </a:fld>
            <a:endParaRPr lang="en-US"/>
          </a:p>
        </p:txBody>
      </p:sp>
    </p:spTree>
    <p:extLst>
      <p:ext uri="{BB962C8B-B14F-4D97-AF65-F5344CB8AC3E}">
        <p14:creationId xmlns:p14="http://schemas.microsoft.com/office/powerpoint/2010/main" val="2302716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this is a </a:t>
            </a:r>
            <a:r>
              <a:rPr lang="en-US" dirty="0" err="1"/>
              <a:t>pdh</a:t>
            </a:r>
            <a:r>
              <a:rPr lang="en-US" dirty="0"/>
              <a:t> course , not </a:t>
            </a:r>
            <a:r>
              <a:rPr lang="en-US" dirty="0" err="1"/>
              <a:t>mfg</a:t>
            </a:r>
            <a:r>
              <a:rPr lang="en-US" dirty="0"/>
              <a:t> specific then not mentioning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FrostShield</a:t>
            </a:r>
            <a:r>
              <a:rPr lang="en-US" dirty="0"/>
              <a:t>: </a:t>
            </a:r>
            <a:r>
              <a:rPr lang="en-US" sz="1200" dirty="0">
                <a:solidFill>
                  <a:srgbClr val="000000"/>
                </a:solidFill>
                <a:latin typeface="Arial Nova Cond" panose="020B0506020202020204" pitchFamily="34" charset="0"/>
              </a:rPr>
              <a:t>Phase I is 18</a:t>
            </a:r>
            <a:r>
              <a:rPr kumimoji="0" lang="en-US" sz="1200" b="0" i="0" u="none" strike="noStrike" kern="1200" cap="none" spc="0" normalizeH="0" baseline="0" noProof="0" dirty="0">
                <a:ln>
                  <a:noFill/>
                </a:ln>
                <a:solidFill>
                  <a:srgbClr val="000000"/>
                </a:solidFill>
                <a:effectLst/>
                <a:uLnTx/>
                <a:uFillTx/>
                <a:latin typeface="Arial Nova Cond" panose="020B0506020202020204" pitchFamily="34" charset="0"/>
              </a:rPr>
              <a:t> - 70 ton Phase 1a is 3- 18 tons with Mitsubishi gas injection compressor all at 0F; next phase is -20F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Nova Cond" panose="020B0506020202020204" pitchFamily="34" charset="0"/>
              </a:rPr>
              <a:t>WSHP: current offering 3 - 80 ton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Nova Cond" panose="020B0506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1C1E174F-916A-4DDD-BADE-FFDA9DDAAD36}" type="slidenum">
              <a:rPr lang="en-US" smtClean="0"/>
              <a:t>4</a:t>
            </a:fld>
            <a:endParaRPr lang="en-US"/>
          </a:p>
        </p:txBody>
      </p:sp>
    </p:spTree>
    <p:extLst>
      <p:ext uri="{BB962C8B-B14F-4D97-AF65-F5344CB8AC3E}">
        <p14:creationId xmlns:p14="http://schemas.microsoft.com/office/powerpoint/2010/main" val="3562472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Multiple Circuits: sequence reverse cycle per circuit – still cold air intro because 1 circuit is defrost ( cooling and maybe a desuperheater coil for a gain of 8F) and the other coil in heat pump mode but struggling to produce heat as the coil is frosting over – lack of good heat transfer.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Bottom line cold/cool air to occupied space</a:t>
            </a:r>
          </a:p>
          <a:p>
            <a:endParaRPr lang="en-US" dirty="0"/>
          </a:p>
          <a:p>
            <a:endParaRPr lang="en-US" dirty="0"/>
          </a:p>
        </p:txBody>
      </p:sp>
      <p:sp>
        <p:nvSpPr>
          <p:cNvPr id="4" name="Slide Number Placeholder 3"/>
          <p:cNvSpPr>
            <a:spLocks noGrp="1"/>
          </p:cNvSpPr>
          <p:nvPr>
            <p:ph type="sldNum" sz="quarter" idx="5"/>
          </p:nvPr>
        </p:nvSpPr>
        <p:spPr/>
        <p:txBody>
          <a:bodyPr/>
          <a:lstStyle/>
          <a:p>
            <a:fld id="{1C1E174F-916A-4DDD-BADE-FFDA9DDAAD36}" type="slidenum">
              <a:rPr lang="en-US" smtClean="0"/>
              <a:t>6</a:t>
            </a:fld>
            <a:endParaRPr lang="en-US"/>
          </a:p>
        </p:txBody>
      </p:sp>
    </p:spTree>
    <p:extLst>
      <p:ext uri="{BB962C8B-B14F-4D97-AF65-F5344CB8AC3E}">
        <p14:creationId xmlns:p14="http://schemas.microsoft.com/office/powerpoint/2010/main" val="2382647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D17A2B-CD54-4C95-9DEE-9F4C7FDE576A}" type="slidenum">
              <a:rPr lang="en-US" smtClean="0"/>
              <a:t>11</a:t>
            </a:fld>
            <a:endParaRPr lang="en-US" dirty="0"/>
          </a:p>
        </p:txBody>
      </p:sp>
    </p:spTree>
    <p:extLst>
      <p:ext uri="{BB962C8B-B14F-4D97-AF65-F5344CB8AC3E}">
        <p14:creationId xmlns:p14="http://schemas.microsoft.com/office/powerpoint/2010/main" val="676510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t>Electric heat controls: current std </a:t>
            </a:r>
            <a:r>
              <a:rPr lang="en-US" sz="1200" baseline="0" dirty="0" err="1"/>
              <a:t>scr</a:t>
            </a:r>
            <a:r>
              <a:rPr lang="en-US" sz="1200" baseline="0" dirty="0"/>
              <a:t> controls are such that 20% of capacity still yields 100% ampacity draw. So, of the 150 kw with </a:t>
            </a:r>
            <a:r>
              <a:rPr lang="en-US" sz="1200" baseline="0" dirty="0" err="1"/>
              <a:t>mocp</a:t>
            </a:r>
            <a:r>
              <a:rPr lang="en-US" sz="1200" baseline="0" dirty="0"/>
              <a:t> of 200 Amps still means at 40 kw trim there is a MOCP rating of 200 amps ( FLA ~ 180 amp). This is an impact on overall unit seq of op and unit total MOCP.</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t>Seq of Operation: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aseline="0" dirty="0"/>
              <a:t>Heat pump operation MOCP = 175 A  ( </a:t>
            </a:r>
            <a:r>
              <a:rPr lang="en-US" sz="1200" baseline="0" dirty="0">
                <a:solidFill>
                  <a:srgbClr val="33CC33"/>
                </a:solidFill>
              </a:rPr>
              <a:t>need to discuss why full electric heat: hp failure and weather point</a:t>
            </a:r>
            <a:r>
              <a:rPr lang="en-US" sz="1200" baseline="0" dirty="0"/>
              <a:t>)</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aseline="0" dirty="0"/>
              <a:t>heat pump plus 40 kw trim MOCP = 300 A</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aseline="0" dirty="0"/>
              <a:t>Electric kw 100%  MCOP = 200 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t>Customized electric heat controls offers a ‘lock out’ technology to offer drawing amps only what is needed or determined as max kw </a:t>
            </a:r>
            <a:r>
              <a:rPr lang="en-US" sz="1200" baseline="0" dirty="0" err="1"/>
              <a:t>req’d</a:t>
            </a:r>
            <a:r>
              <a:rPr lang="en-US" sz="1200" baseline="0" dirty="0"/>
              <a:t> for supplemental and remainder of electric heat is ‘locked out’ from energizing.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t>4.   Heat pump plus 40 kw trim with ‘lock out’ technology is MOCP =175 A – impactful in reducing electrical costs vs a 300 amp MOCP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Unit design </a:t>
            </a:r>
            <a:r>
              <a:rPr lang="en-US" dirty="0" err="1"/>
              <a:t>mca</a:t>
            </a:r>
            <a:r>
              <a:rPr lang="en-US" dirty="0"/>
              <a:t> 180/ </a:t>
            </a:r>
            <a:r>
              <a:rPr lang="en-US" dirty="0" err="1"/>
              <a:t>mocp</a:t>
            </a:r>
            <a:r>
              <a:rPr lang="en-US" dirty="0"/>
              <a:t> 200 as worse case </a:t>
            </a:r>
            <a:r>
              <a:rPr lang="en-US" sz="1200" baseline="0" dirty="0"/>
              <a:t>( </a:t>
            </a:r>
            <a:r>
              <a:rPr lang="en-US" sz="1200" baseline="0" dirty="0">
                <a:solidFill>
                  <a:srgbClr val="33CC33"/>
                </a:solidFill>
              </a:rPr>
              <a:t>need to discuss why full electric heat: hp failure and weather point</a:t>
            </a:r>
            <a:r>
              <a:rPr lang="en-US" sz="1200" baseline="0" dirty="0"/>
              <a:t>)</a:t>
            </a:r>
          </a:p>
          <a:p>
            <a:endParaRPr lang="en-US" dirty="0"/>
          </a:p>
          <a:p>
            <a:endParaRPr lang="en-US" dirty="0"/>
          </a:p>
        </p:txBody>
      </p:sp>
      <p:sp>
        <p:nvSpPr>
          <p:cNvPr id="4" name="Slide Number Placeholder 3"/>
          <p:cNvSpPr>
            <a:spLocks noGrp="1"/>
          </p:cNvSpPr>
          <p:nvPr>
            <p:ph type="sldNum" sz="quarter" idx="5"/>
          </p:nvPr>
        </p:nvSpPr>
        <p:spPr/>
        <p:txBody>
          <a:bodyPr/>
          <a:lstStyle/>
          <a:p>
            <a:fld id="{1C1E174F-916A-4DDD-BADE-FFDA9DDAAD36}" type="slidenum">
              <a:rPr lang="en-US" smtClean="0"/>
              <a:t>12</a:t>
            </a:fld>
            <a:endParaRPr lang="en-US"/>
          </a:p>
        </p:txBody>
      </p:sp>
    </p:spTree>
    <p:extLst>
      <p:ext uri="{BB962C8B-B14F-4D97-AF65-F5344CB8AC3E}">
        <p14:creationId xmlns:p14="http://schemas.microsoft.com/office/powerpoint/2010/main" val="30549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sz="1200" dirty="0">
                <a:latin typeface="Arial Nova Cond" panose="020B0506020202020204" pitchFamily="34" charset="0"/>
              </a:rPr>
              <a:t>Mixed air offset heat loss - Supplemental electric heat integral to unit  (constant temp = all zones)?</a:t>
            </a:r>
          </a:p>
          <a:p>
            <a:pPr marL="0" lvl="0" indent="0">
              <a:buFontTx/>
              <a:buNone/>
            </a:pPr>
            <a:r>
              <a:rPr lang="en-US" sz="1200" dirty="0">
                <a:latin typeface="Arial Nova Cond" panose="020B0506020202020204" pitchFamily="34" charset="0"/>
              </a:rPr>
              <a:t>OR heat pump duty delivered to zones and trimmed out at terminal box w/ reheat for final temp control to offset heat loss. ( better for vav and </a:t>
            </a:r>
            <a:r>
              <a:rPr lang="en-US" sz="1200" dirty="0" err="1">
                <a:latin typeface="Arial Nova Cond" panose="020B0506020202020204" pitchFamily="34" charset="0"/>
              </a:rPr>
              <a:t>muiltiple</a:t>
            </a:r>
            <a:r>
              <a:rPr lang="en-US" sz="1200" dirty="0">
                <a:latin typeface="Arial Nova Cond" panose="020B0506020202020204" pitchFamily="34" charset="0"/>
              </a:rPr>
              <a:t> zones)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ighlight>
                  <a:srgbClr val="FFFF00"/>
                </a:highlight>
              </a:rPr>
              <a:t>Single unit multi zone can we have zone sensors that feedback - max qty 5 ZS </a:t>
            </a:r>
            <a:r>
              <a:rPr lang="en-US" sz="1200" dirty="0" err="1">
                <a:highlight>
                  <a:srgbClr val="FFFF00"/>
                </a:highlight>
              </a:rPr>
              <a:t>contrls</a:t>
            </a:r>
            <a:r>
              <a:rPr lang="en-US" sz="1200" dirty="0">
                <a:highlight>
                  <a:srgbClr val="FFFF00"/>
                </a:highlight>
              </a:rPr>
              <a:t> to  average temp feedback or worse case ( worse case should be critical as might end up over heating other zones)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ighlight>
                  <a:srgbClr val="FFFF00"/>
                </a:highlight>
              </a:rPr>
              <a:t>Emergency / Aux heat – in this example the fall back plan B operation to satisfy space heat loss should mechanical heat pump perf lost: mixed air at 55F + unit post heat 50 kw 10F rise = 65F discharge + terminal reheat ( don’t know specific term box reheat avail to comment on </a:t>
            </a:r>
            <a:r>
              <a:rPr lang="en-US" sz="1200" dirty="0" err="1">
                <a:highlight>
                  <a:srgbClr val="FFFF00"/>
                </a:highlight>
              </a:rPr>
              <a:t>disch</a:t>
            </a:r>
            <a:r>
              <a:rPr lang="en-US" sz="1200" dirty="0">
                <a:highlight>
                  <a:srgbClr val="FFFF00"/>
                </a:highlight>
              </a:rPr>
              <a:t> temp)</a:t>
            </a:r>
          </a:p>
          <a:p>
            <a:pPr marL="800100" lvl="1" indent="-342900">
              <a:buFont typeface="Arial" panose="020B0604020202020204" pitchFamily="34" charset="0"/>
              <a:buChar char="•"/>
            </a:pPr>
            <a:r>
              <a:rPr lang="en-US" sz="2400" dirty="0">
                <a:latin typeface="Arial Nova Cond" panose="020B0506020202020204" pitchFamily="34" charset="0"/>
              </a:rPr>
              <a:t>Enthalpy Wheel: </a:t>
            </a:r>
          </a:p>
          <a:p>
            <a:pPr marL="1257300" lvl="2" indent="-342900">
              <a:buFont typeface="Arial" panose="020B0604020202020204" pitchFamily="34" charset="0"/>
              <a:buChar char="•"/>
            </a:pPr>
            <a:r>
              <a:rPr lang="en-US" sz="2400" dirty="0">
                <a:latin typeface="Arial Nova Cond" panose="020B0506020202020204" pitchFamily="34" charset="0"/>
              </a:rPr>
              <a:t>Can we introduce ? More OA better if we gang enough RA back( </a:t>
            </a:r>
            <a:r>
              <a:rPr lang="en-US" sz="2400" dirty="0">
                <a:latin typeface="Calibri" panose="020F0502020204030204" pitchFamily="34" charset="0"/>
                <a:cs typeface="Calibri" panose="020F0502020204030204" pitchFamily="34" charset="0"/>
              </a:rPr>
              <a:t>≥</a:t>
            </a:r>
            <a:r>
              <a:rPr lang="en-US" sz="2400" dirty="0">
                <a:latin typeface="Arial Nova Cond" panose="020B0506020202020204" pitchFamily="34" charset="0"/>
              </a:rPr>
              <a:t>50% is code )</a:t>
            </a:r>
          </a:p>
          <a:p>
            <a:pPr marL="1257300" lvl="2" indent="-342900">
              <a:buFont typeface="Arial" panose="020B0604020202020204" pitchFamily="34" charset="0"/>
              <a:buChar char="•"/>
            </a:pPr>
            <a:r>
              <a:rPr lang="en-US" sz="2400" dirty="0">
                <a:latin typeface="Arial Nova Cond" panose="020B0506020202020204" pitchFamily="34" charset="0"/>
              </a:rPr>
              <a:t>Increase overall Mixed Air Temperature.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Nova Cond" panose="020B0506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Nova Cond" panose="020B0506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1C1E174F-916A-4DDD-BADE-FFDA9DDAAD36}" type="slidenum">
              <a:rPr lang="en-US" smtClean="0"/>
              <a:t>13</a:t>
            </a:fld>
            <a:endParaRPr lang="en-US"/>
          </a:p>
        </p:txBody>
      </p:sp>
    </p:spTree>
    <p:extLst>
      <p:ext uri="{BB962C8B-B14F-4D97-AF65-F5344CB8AC3E}">
        <p14:creationId xmlns:p14="http://schemas.microsoft.com/office/powerpoint/2010/main" val="1761515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800" dirty="0">
                <a:latin typeface="Arial Nova Cond" panose="020B0506020202020204" pitchFamily="34" charset="0"/>
              </a:rPr>
              <a:t>ECW - Pre-treat Outside Air through exhaust air energy recovery ; compliant Std 90.1 </a:t>
            </a:r>
          </a:p>
          <a:p>
            <a:pPr marL="0" lvl="0" indent="0">
              <a:buFont typeface="Arial" panose="020B0604020202020204" pitchFamily="34" charset="0"/>
              <a:buNone/>
            </a:pPr>
            <a:r>
              <a:rPr lang="en-US" sz="800" dirty="0">
                <a:latin typeface="Arial Nova Cond" panose="020B0506020202020204" pitchFamily="34" charset="0"/>
              </a:rPr>
              <a:t>Increase wheel size ( diameter and thickness) can net you more performance 3F-5F . It is a trial of diminishing returns as we flat line on perf and increase wheel and cost . Last point, RA CFM -  “more the better “ for performance but driven by avail RA and space pressurization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t>Seq of Operation: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aseline="0" dirty="0"/>
              <a:t>Heat pump operation MOCP = 175 A  ( </a:t>
            </a:r>
            <a:r>
              <a:rPr lang="en-US" sz="1200" baseline="0" dirty="0">
                <a:solidFill>
                  <a:srgbClr val="33CC33"/>
                </a:solidFill>
              </a:rPr>
              <a:t>need to discuss why full electric heat: hp failure and weather point</a:t>
            </a:r>
            <a:r>
              <a:rPr lang="en-US" sz="1200" baseline="0" dirty="0"/>
              <a:t>)</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aseline="0" dirty="0"/>
              <a:t>heat pump plus 70 kw trim MOCP = 300 A  ( there was 18kw, 50 kw, used 70 kw wheel failure as max cutoff)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aseline="0" dirty="0"/>
              <a:t>Electric kw 100%  MCOP = 200 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t>Customized electric heat controls offers a ‘lock out’ technology to offer drawing amps only what is needed or determined as max kw </a:t>
            </a:r>
            <a:r>
              <a:rPr lang="en-US" sz="1200" baseline="0" dirty="0" err="1"/>
              <a:t>req’d</a:t>
            </a:r>
            <a:r>
              <a:rPr lang="en-US" sz="1200" baseline="0" dirty="0"/>
              <a:t> for supplemental and remainder of electric heat is ‘locked out’ from energizing.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t>4.   Heat pump plus max 70 kw trim with ‘lock out’ technology is MOCP =175 A – impactful in reducing electrical costs vs a 300 amp MOCP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Unit design </a:t>
            </a:r>
            <a:r>
              <a:rPr lang="en-US" sz="1200" dirty="0" err="1"/>
              <a:t>mca</a:t>
            </a:r>
            <a:r>
              <a:rPr lang="en-US" sz="1200" dirty="0"/>
              <a:t> 180/ </a:t>
            </a:r>
            <a:r>
              <a:rPr lang="en-US" sz="1200" dirty="0" err="1"/>
              <a:t>mocp</a:t>
            </a:r>
            <a:r>
              <a:rPr lang="en-US" sz="1200" dirty="0"/>
              <a:t> 200 as worse case </a:t>
            </a:r>
            <a:r>
              <a:rPr lang="en-US" sz="1200" baseline="0" dirty="0"/>
              <a:t>( </a:t>
            </a:r>
            <a:r>
              <a:rPr lang="en-US" sz="1200" baseline="0" dirty="0">
                <a:solidFill>
                  <a:srgbClr val="33CC33"/>
                </a:solidFill>
              </a:rPr>
              <a:t>need to discuss why full electric heat: hp failure and weather point</a:t>
            </a:r>
            <a:r>
              <a:rPr lang="en-US" sz="1200" baseline="0" dirty="0"/>
              <a:t>)</a:t>
            </a:r>
          </a:p>
          <a:p>
            <a:endParaRPr lang="en-US" dirty="0"/>
          </a:p>
          <a:p>
            <a:endParaRPr lang="en-US" dirty="0"/>
          </a:p>
        </p:txBody>
      </p:sp>
      <p:sp>
        <p:nvSpPr>
          <p:cNvPr id="4" name="Slide Number Placeholder 3"/>
          <p:cNvSpPr>
            <a:spLocks noGrp="1"/>
          </p:cNvSpPr>
          <p:nvPr>
            <p:ph type="sldNum" sz="quarter" idx="5"/>
          </p:nvPr>
        </p:nvSpPr>
        <p:spPr/>
        <p:txBody>
          <a:bodyPr/>
          <a:lstStyle/>
          <a:p>
            <a:fld id="{1C1E174F-916A-4DDD-BADE-FFDA9DDAAD36}" type="slidenum">
              <a:rPr lang="en-US" smtClean="0"/>
              <a:t>14</a:t>
            </a:fld>
            <a:endParaRPr lang="en-US"/>
          </a:p>
        </p:txBody>
      </p:sp>
    </p:spTree>
    <p:extLst>
      <p:ext uri="{BB962C8B-B14F-4D97-AF65-F5344CB8AC3E}">
        <p14:creationId xmlns:p14="http://schemas.microsoft.com/office/powerpoint/2010/main" val="3601969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Nova Cond" panose="020B0506020202020204" pitchFamily="34" charset="0"/>
                <a:ea typeface="Calibri" panose="020F0502020204030204" pitchFamily="34" charset="0"/>
              </a:rPr>
              <a:t>Existing and Retrofit buildings do not have the electrical service available to begin with so this might allow an existing building to not have to request an upsize in their electrical feed. You are talking big dollars to upsize feeds, or run power cabling large bldg.</a:t>
            </a:r>
          </a:p>
          <a:p>
            <a:pPr marL="342900" lvl="0" indent="-342900">
              <a:buFont typeface="Arial" panose="020B0604020202020204" pitchFamily="34" charset="0"/>
              <a:buChar char="•"/>
            </a:pPr>
            <a:r>
              <a:rPr lang="en-US" sz="1200" dirty="0">
                <a:latin typeface="Arial Nova Cond" panose="020B0506020202020204" pitchFamily="34" charset="0"/>
              </a:rPr>
              <a:t>Cooling becomes ‘coincident’ with coil dewpoints low(er) – </a:t>
            </a:r>
            <a:r>
              <a:rPr lang="en-US" sz="1200" dirty="0">
                <a:solidFill>
                  <a:srgbClr val="00B0F0"/>
                </a:solidFill>
                <a:latin typeface="Arial Nova Cond" panose="020B0506020202020204" pitchFamily="34" charset="0"/>
              </a:rPr>
              <a:t>ensure design uses compressor unloading to match load, use </a:t>
            </a:r>
            <a:r>
              <a:rPr lang="en-US" sz="1200" dirty="0" err="1">
                <a:solidFill>
                  <a:srgbClr val="00B0F0"/>
                </a:solidFill>
                <a:latin typeface="Arial Nova Cond" panose="020B0506020202020204" pitchFamily="34" charset="0"/>
              </a:rPr>
              <a:t>vfd</a:t>
            </a:r>
            <a:r>
              <a:rPr lang="en-US" sz="1200" dirty="0">
                <a:solidFill>
                  <a:srgbClr val="00B0F0"/>
                </a:solidFill>
                <a:latin typeface="Arial Nova Cond" panose="020B0506020202020204" pitchFamily="34" charset="0"/>
              </a:rPr>
              <a:t> lead compressor on lead circuit, first on last off </a:t>
            </a:r>
          </a:p>
          <a:p>
            <a:pPr marL="342900" lvl="0" indent="-342900">
              <a:buFont typeface="Arial" panose="020B0604020202020204" pitchFamily="34" charset="0"/>
              <a:buChar char="•"/>
            </a:pPr>
            <a:r>
              <a:rPr lang="en-US" sz="1200" dirty="0">
                <a:latin typeface="Arial Nova Cond" panose="020B0506020202020204" pitchFamily="34" charset="0"/>
              </a:rPr>
              <a:t>With lower supply humidity ratio, DOAS is a complete and total dehumidification MEANS very possible of offset all latent loads: people, infiltration, &amp; permeance. Great for high </a:t>
            </a:r>
            <a:r>
              <a:rPr lang="en-US" sz="1200" dirty="0" err="1">
                <a:latin typeface="Arial Nova Cond" panose="020B0506020202020204" pitchFamily="34" charset="0"/>
              </a:rPr>
              <a:t>occupany</a:t>
            </a:r>
            <a:r>
              <a:rPr lang="en-US" sz="1200" dirty="0">
                <a:latin typeface="Arial Nova Cond" panose="020B0506020202020204" pitchFamily="34" charset="0"/>
              </a:rPr>
              <a:t> applications k-12 , higher ed, places of assembly, church, conference. And retrofits jobs where infiltration loads might be high.</a:t>
            </a:r>
          </a:p>
          <a:p>
            <a:endParaRPr lang="en-US" dirty="0"/>
          </a:p>
          <a:p>
            <a:endParaRPr lang="en-US" dirty="0"/>
          </a:p>
        </p:txBody>
      </p:sp>
      <p:sp>
        <p:nvSpPr>
          <p:cNvPr id="4" name="Slide Number Placeholder 3"/>
          <p:cNvSpPr>
            <a:spLocks noGrp="1"/>
          </p:cNvSpPr>
          <p:nvPr>
            <p:ph type="sldNum" sz="quarter" idx="5"/>
          </p:nvPr>
        </p:nvSpPr>
        <p:spPr/>
        <p:txBody>
          <a:bodyPr/>
          <a:lstStyle/>
          <a:p>
            <a:fld id="{1C1E174F-916A-4DDD-BADE-FFDA9DDAAD36}" type="slidenum">
              <a:rPr lang="en-US" smtClean="0"/>
              <a:t>15</a:t>
            </a:fld>
            <a:endParaRPr lang="en-US"/>
          </a:p>
        </p:txBody>
      </p:sp>
    </p:spTree>
    <p:extLst>
      <p:ext uri="{BB962C8B-B14F-4D97-AF65-F5344CB8AC3E}">
        <p14:creationId xmlns:p14="http://schemas.microsoft.com/office/powerpoint/2010/main" val="754659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C29E9-42D4-770F-9926-A71EF28B00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81B43A-7F03-D3D3-2E67-6EA0438D85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CE53C6-67A1-28C5-D358-254ABE1A2666}"/>
              </a:ext>
            </a:extLst>
          </p:cNvPr>
          <p:cNvSpPr>
            <a:spLocks noGrp="1"/>
          </p:cNvSpPr>
          <p:nvPr>
            <p:ph type="dt" sz="half" idx="10"/>
          </p:nvPr>
        </p:nvSpPr>
        <p:spPr/>
        <p:txBody>
          <a:bodyPr/>
          <a:lstStyle/>
          <a:p>
            <a:fld id="{B12ABEC8-B7CB-4774-8E7C-023F34128603}" type="datetimeFigureOut">
              <a:rPr lang="en-US" smtClean="0"/>
              <a:t>10/17/2023</a:t>
            </a:fld>
            <a:endParaRPr lang="en-US"/>
          </a:p>
        </p:txBody>
      </p:sp>
      <p:sp>
        <p:nvSpPr>
          <p:cNvPr id="5" name="Footer Placeholder 4">
            <a:extLst>
              <a:ext uri="{FF2B5EF4-FFF2-40B4-BE49-F238E27FC236}">
                <a16:creationId xmlns:a16="http://schemas.microsoft.com/office/drawing/2014/main" id="{FDC3855B-FFBF-CBF5-D17A-F8E4E2887F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C7FD8-58A3-02CF-A16F-622540879A7B}"/>
              </a:ext>
            </a:extLst>
          </p:cNvPr>
          <p:cNvSpPr>
            <a:spLocks noGrp="1"/>
          </p:cNvSpPr>
          <p:nvPr>
            <p:ph type="sldNum" sz="quarter" idx="12"/>
          </p:nvPr>
        </p:nvSpPr>
        <p:spPr/>
        <p:txBody>
          <a:bodyPr/>
          <a:lstStyle/>
          <a:p>
            <a:fld id="{F93804EE-0CD8-433B-837A-2036451FD05B}" type="slidenum">
              <a:rPr lang="en-US" smtClean="0"/>
              <a:t>‹#›</a:t>
            </a:fld>
            <a:endParaRPr lang="en-US"/>
          </a:p>
        </p:txBody>
      </p:sp>
    </p:spTree>
    <p:extLst>
      <p:ext uri="{BB962C8B-B14F-4D97-AF65-F5344CB8AC3E}">
        <p14:creationId xmlns:p14="http://schemas.microsoft.com/office/powerpoint/2010/main" val="1012031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0E7EA-A5D3-A449-220A-66705D35BA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2BF36C-9A82-6C33-F189-F43196EC92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9F8056-2EBC-A80F-309E-1E2EEEA2DEEB}"/>
              </a:ext>
            </a:extLst>
          </p:cNvPr>
          <p:cNvSpPr>
            <a:spLocks noGrp="1"/>
          </p:cNvSpPr>
          <p:nvPr>
            <p:ph type="dt" sz="half" idx="10"/>
          </p:nvPr>
        </p:nvSpPr>
        <p:spPr/>
        <p:txBody>
          <a:bodyPr/>
          <a:lstStyle/>
          <a:p>
            <a:fld id="{B12ABEC8-B7CB-4774-8E7C-023F34128603}" type="datetimeFigureOut">
              <a:rPr lang="en-US" smtClean="0"/>
              <a:t>10/17/2023</a:t>
            </a:fld>
            <a:endParaRPr lang="en-US"/>
          </a:p>
        </p:txBody>
      </p:sp>
      <p:sp>
        <p:nvSpPr>
          <p:cNvPr id="5" name="Footer Placeholder 4">
            <a:extLst>
              <a:ext uri="{FF2B5EF4-FFF2-40B4-BE49-F238E27FC236}">
                <a16:creationId xmlns:a16="http://schemas.microsoft.com/office/drawing/2014/main" id="{635BF58A-B2F7-D02B-C0A3-49D5DA2304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EA4CA8-5AD3-E8EE-87B5-345E5019518B}"/>
              </a:ext>
            </a:extLst>
          </p:cNvPr>
          <p:cNvSpPr>
            <a:spLocks noGrp="1"/>
          </p:cNvSpPr>
          <p:nvPr>
            <p:ph type="sldNum" sz="quarter" idx="12"/>
          </p:nvPr>
        </p:nvSpPr>
        <p:spPr/>
        <p:txBody>
          <a:bodyPr/>
          <a:lstStyle/>
          <a:p>
            <a:fld id="{F93804EE-0CD8-433B-837A-2036451FD05B}" type="slidenum">
              <a:rPr lang="en-US" smtClean="0"/>
              <a:t>‹#›</a:t>
            </a:fld>
            <a:endParaRPr lang="en-US"/>
          </a:p>
        </p:txBody>
      </p:sp>
    </p:spTree>
    <p:extLst>
      <p:ext uri="{BB962C8B-B14F-4D97-AF65-F5344CB8AC3E}">
        <p14:creationId xmlns:p14="http://schemas.microsoft.com/office/powerpoint/2010/main" val="3408372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0CE1A5-FDE9-A5EB-4EF8-65F166132A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9E9547-7684-BA74-9873-186D53EA24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44F478-700F-CAA9-4B1C-2EF7617F1440}"/>
              </a:ext>
            </a:extLst>
          </p:cNvPr>
          <p:cNvSpPr>
            <a:spLocks noGrp="1"/>
          </p:cNvSpPr>
          <p:nvPr>
            <p:ph type="dt" sz="half" idx="10"/>
          </p:nvPr>
        </p:nvSpPr>
        <p:spPr/>
        <p:txBody>
          <a:bodyPr/>
          <a:lstStyle/>
          <a:p>
            <a:fld id="{B12ABEC8-B7CB-4774-8E7C-023F34128603}" type="datetimeFigureOut">
              <a:rPr lang="en-US" smtClean="0"/>
              <a:t>10/17/2023</a:t>
            </a:fld>
            <a:endParaRPr lang="en-US"/>
          </a:p>
        </p:txBody>
      </p:sp>
      <p:sp>
        <p:nvSpPr>
          <p:cNvPr id="5" name="Footer Placeholder 4">
            <a:extLst>
              <a:ext uri="{FF2B5EF4-FFF2-40B4-BE49-F238E27FC236}">
                <a16:creationId xmlns:a16="http://schemas.microsoft.com/office/drawing/2014/main" id="{50025ADB-D886-FD63-9C47-80BEC079D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0918EC-F2F4-6D65-5749-651116A4C759}"/>
              </a:ext>
            </a:extLst>
          </p:cNvPr>
          <p:cNvSpPr>
            <a:spLocks noGrp="1"/>
          </p:cNvSpPr>
          <p:nvPr>
            <p:ph type="sldNum" sz="quarter" idx="12"/>
          </p:nvPr>
        </p:nvSpPr>
        <p:spPr/>
        <p:txBody>
          <a:bodyPr/>
          <a:lstStyle/>
          <a:p>
            <a:fld id="{F93804EE-0CD8-433B-837A-2036451FD05B}" type="slidenum">
              <a:rPr lang="en-US" smtClean="0"/>
              <a:t>‹#›</a:t>
            </a:fld>
            <a:endParaRPr lang="en-US"/>
          </a:p>
        </p:txBody>
      </p:sp>
    </p:spTree>
    <p:extLst>
      <p:ext uri="{BB962C8B-B14F-4D97-AF65-F5344CB8AC3E}">
        <p14:creationId xmlns:p14="http://schemas.microsoft.com/office/powerpoint/2010/main" val="3031046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A7B1C3-1C4D-C057-563D-9E3378EF8FBA}"/>
              </a:ext>
            </a:extLst>
          </p:cNvPr>
          <p:cNvSpPr/>
          <p:nvPr userDrawn="1"/>
        </p:nvSpPr>
        <p:spPr>
          <a:xfrm>
            <a:off x="-203200" y="-57150"/>
            <a:ext cx="8713457" cy="69723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utoShape 4">
            <a:extLst>
              <a:ext uri="{FF2B5EF4-FFF2-40B4-BE49-F238E27FC236}">
                <a16:creationId xmlns:a16="http://schemas.microsoft.com/office/drawing/2014/main" id="{38F48865-905D-7C4C-FDDB-2D3A7689F929}"/>
              </a:ext>
            </a:extLst>
          </p:cNvPr>
          <p:cNvSpPr/>
          <p:nvPr userDrawn="1"/>
        </p:nvSpPr>
        <p:spPr>
          <a:xfrm rot="2981">
            <a:off x="383211" y="3722062"/>
            <a:ext cx="8127049" cy="2476"/>
          </a:xfrm>
          <a:prstGeom prst="line">
            <a:avLst/>
          </a:prstGeom>
          <a:ln>
            <a:solidFill>
              <a:schemeClr val="bg1"/>
            </a:solidFill>
            <a:headEnd type="none" w="sm" len="sm"/>
            <a:tailEnd type="none" w="sm" len="sm"/>
          </a:ln>
        </p:spPr>
        <p:style>
          <a:lnRef idx="1">
            <a:schemeClr val="dk1"/>
          </a:lnRef>
          <a:fillRef idx="0">
            <a:schemeClr val="dk1"/>
          </a:fillRef>
          <a:effectRef idx="0">
            <a:schemeClr val="dk1"/>
          </a:effectRef>
          <a:fontRef idx="minor">
            <a:schemeClr val="tx1"/>
          </a:fontRef>
        </p:style>
      </p:sp>
      <p:grpSp>
        <p:nvGrpSpPr>
          <p:cNvPr id="17" name="Group 2">
            <a:extLst>
              <a:ext uri="{FF2B5EF4-FFF2-40B4-BE49-F238E27FC236}">
                <a16:creationId xmlns:a16="http://schemas.microsoft.com/office/drawing/2014/main" id="{E7E30594-DF3D-C289-EA4D-63E25D675626}"/>
              </a:ext>
            </a:extLst>
          </p:cNvPr>
          <p:cNvGrpSpPr/>
          <p:nvPr userDrawn="1"/>
        </p:nvGrpSpPr>
        <p:grpSpPr>
          <a:xfrm>
            <a:off x="8463831" y="-57150"/>
            <a:ext cx="3992526" cy="6972300"/>
            <a:chOff x="2277951" y="2339473"/>
            <a:chExt cx="5323368" cy="9296400"/>
          </a:xfrm>
        </p:grpSpPr>
        <p:pic>
          <p:nvPicPr>
            <p:cNvPr id="18" name="Picture 3">
              <a:extLst>
                <a:ext uri="{FF2B5EF4-FFF2-40B4-BE49-F238E27FC236}">
                  <a16:creationId xmlns:a16="http://schemas.microsoft.com/office/drawing/2014/main" id="{0305475D-7392-6FD6-581D-CABB9CE68465}"/>
                </a:ext>
              </a:extLst>
            </p:cNvPr>
            <p:cNvPicPr>
              <a:picLocks noChangeAspect="1"/>
            </p:cNvPicPr>
            <p:nvPr/>
          </p:nvPicPr>
          <p:blipFill>
            <a:blip r:embed="rId2"/>
            <a:srcRect l="14547" r="47372"/>
            <a:stretch>
              <a:fillRect/>
            </a:stretch>
          </p:blipFill>
          <p:spPr>
            <a:xfrm>
              <a:off x="2277951" y="2339473"/>
              <a:ext cx="5323368" cy="9296400"/>
            </a:xfrm>
            <a:prstGeom prst="rect">
              <a:avLst/>
            </a:prstGeom>
          </p:spPr>
        </p:pic>
      </p:grpSp>
      <p:pic>
        <p:nvPicPr>
          <p:cNvPr id="20" name="Picture 19" descr="A picture containing logo&#10;&#10;Description automatically generated">
            <a:extLst>
              <a:ext uri="{FF2B5EF4-FFF2-40B4-BE49-F238E27FC236}">
                <a16:creationId xmlns:a16="http://schemas.microsoft.com/office/drawing/2014/main" id="{5BBFCB4E-FF1E-8109-D014-BC34FEB5E3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212" y="394478"/>
            <a:ext cx="3377191" cy="551689"/>
          </a:xfrm>
          <a:prstGeom prst="rect">
            <a:avLst/>
          </a:prstGeom>
        </p:spPr>
      </p:pic>
      <p:sp>
        <p:nvSpPr>
          <p:cNvPr id="21" name="Title 1">
            <a:extLst>
              <a:ext uri="{FF2B5EF4-FFF2-40B4-BE49-F238E27FC236}">
                <a16:creationId xmlns:a16="http://schemas.microsoft.com/office/drawing/2014/main" id="{8FAE5575-1154-6B04-16DA-2D95FF7DB3E8}"/>
              </a:ext>
            </a:extLst>
          </p:cNvPr>
          <p:cNvSpPr>
            <a:spLocks noGrp="1"/>
          </p:cNvSpPr>
          <p:nvPr>
            <p:ph type="title" hasCustomPrompt="1"/>
          </p:nvPr>
        </p:nvSpPr>
        <p:spPr>
          <a:xfrm>
            <a:off x="383211" y="2766218"/>
            <a:ext cx="7742217" cy="904701"/>
          </a:xfrm>
          <a:prstGeom prst="rect">
            <a:avLst/>
          </a:prstGeom>
        </p:spPr>
        <p:txBody>
          <a:bodyPr/>
          <a:lstStyle>
            <a:lvl1pPr>
              <a:defRPr sz="6000" b="1">
                <a:solidFill>
                  <a:srgbClr val="006649"/>
                </a:solidFill>
                <a:latin typeface="Rift" panose="00000500000000000000" pitchFamily="50" charset="0"/>
                <a:ea typeface="Open Sans" panose="020B0606030504020204" pitchFamily="34" charset="0"/>
                <a:cs typeface="Open Sans" panose="020B0606030504020204" pitchFamily="34" charset="0"/>
              </a:defRPr>
            </a:lvl1pPr>
          </a:lstStyle>
          <a:p>
            <a:r>
              <a:rPr lang="en-US" dirty="0"/>
              <a:t>TITLE HERE  </a:t>
            </a:r>
          </a:p>
        </p:txBody>
      </p:sp>
      <p:sp>
        <p:nvSpPr>
          <p:cNvPr id="22" name="Content Placeholder 2">
            <a:extLst>
              <a:ext uri="{FF2B5EF4-FFF2-40B4-BE49-F238E27FC236}">
                <a16:creationId xmlns:a16="http://schemas.microsoft.com/office/drawing/2014/main" id="{89FC7742-22CC-6C12-E57E-9D46262D5B27}"/>
              </a:ext>
            </a:extLst>
          </p:cNvPr>
          <p:cNvSpPr>
            <a:spLocks noGrp="1"/>
          </p:cNvSpPr>
          <p:nvPr>
            <p:ph idx="1" hasCustomPrompt="1"/>
          </p:nvPr>
        </p:nvSpPr>
        <p:spPr>
          <a:xfrm>
            <a:off x="383211" y="3955367"/>
            <a:ext cx="7742217" cy="1088734"/>
          </a:xfrm>
          <a:prstGeom prst="rect">
            <a:avLst/>
          </a:prstGeom>
        </p:spPr>
        <p:txBody>
          <a:bodyPr/>
          <a:lstStyle>
            <a:lvl1pPr marL="0" indent="0">
              <a:buNone/>
              <a:defRPr>
                <a:solidFill>
                  <a:schemeClr val="bg1"/>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Text Here</a:t>
            </a:r>
          </a:p>
        </p:txBody>
      </p:sp>
      <p:sp>
        <p:nvSpPr>
          <p:cNvPr id="23" name="Content Placeholder 2">
            <a:extLst>
              <a:ext uri="{FF2B5EF4-FFF2-40B4-BE49-F238E27FC236}">
                <a16:creationId xmlns:a16="http://schemas.microsoft.com/office/drawing/2014/main" id="{4EFA1F9F-CA00-0FD4-BF27-61480DBF30F2}"/>
              </a:ext>
            </a:extLst>
          </p:cNvPr>
          <p:cNvSpPr>
            <a:spLocks noGrp="1"/>
          </p:cNvSpPr>
          <p:nvPr>
            <p:ph idx="10" hasCustomPrompt="1"/>
          </p:nvPr>
        </p:nvSpPr>
        <p:spPr>
          <a:xfrm>
            <a:off x="383211" y="5247619"/>
            <a:ext cx="7742217" cy="1088734"/>
          </a:xfrm>
          <a:prstGeom prst="rect">
            <a:avLst/>
          </a:prstGeom>
        </p:spPr>
        <p:txBody>
          <a:bodyPr/>
          <a:lstStyle>
            <a:lvl1pPr marL="0" indent="0">
              <a:buNone/>
              <a:defRPr sz="1600">
                <a:solidFill>
                  <a:schemeClr val="bg1"/>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Optional Text Here</a:t>
            </a:r>
          </a:p>
        </p:txBody>
      </p:sp>
    </p:spTree>
    <p:extLst>
      <p:ext uri="{BB962C8B-B14F-4D97-AF65-F5344CB8AC3E}">
        <p14:creationId xmlns:p14="http://schemas.microsoft.com/office/powerpoint/2010/main" val="2445718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2767F5A-1A31-C57C-8D84-52D462108A6B}"/>
              </a:ext>
            </a:extLst>
          </p:cNvPr>
          <p:cNvSpPr>
            <a:spLocks noGrp="1"/>
          </p:cNvSpPr>
          <p:nvPr>
            <p:ph type="title"/>
          </p:nvPr>
        </p:nvSpPr>
        <p:spPr>
          <a:xfrm>
            <a:off x="838200" y="365125"/>
            <a:ext cx="10515600" cy="1325563"/>
          </a:xfrm>
          <a:prstGeom prst="rect">
            <a:avLst/>
          </a:prstGeom>
        </p:spPr>
        <p:txBody>
          <a:bodyPr/>
          <a:lstStyle>
            <a:lvl1pPr>
              <a:defRPr sz="4000" b="1">
                <a:solidFill>
                  <a:schemeClr val="tx1">
                    <a:lumMod val="65000"/>
                    <a:lumOff val="35000"/>
                  </a:schemeClr>
                </a:solidFill>
                <a:latin typeface="Rift" panose="00000500000000000000" pitchFamily="50"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D237C9BD-EDDB-4B37-D717-948C1C7940E6}"/>
              </a:ext>
            </a:extLst>
          </p:cNvPr>
          <p:cNvSpPr>
            <a:spLocks noGrp="1"/>
          </p:cNvSpPr>
          <p:nvPr>
            <p:ph idx="1"/>
          </p:nvPr>
        </p:nvSpPr>
        <p:spPr>
          <a:xfrm>
            <a:off x="838200" y="1825625"/>
            <a:ext cx="10515600" cy="4081189"/>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0116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0A7AFC87-5A3A-2AB0-766B-8D042CB36B20}"/>
              </a:ext>
            </a:extLst>
          </p:cNvPr>
          <p:cNvGrpSpPr/>
          <p:nvPr userDrawn="1"/>
        </p:nvGrpSpPr>
        <p:grpSpPr>
          <a:xfrm>
            <a:off x="0" y="-177145"/>
            <a:ext cx="12265209" cy="6273145"/>
            <a:chOff x="0" y="55940"/>
            <a:chExt cx="24396700" cy="9581071"/>
          </a:xfrm>
        </p:grpSpPr>
        <p:pic>
          <p:nvPicPr>
            <p:cNvPr id="3" name="Picture 3">
              <a:extLst>
                <a:ext uri="{FF2B5EF4-FFF2-40B4-BE49-F238E27FC236}">
                  <a16:creationId xmlns:a16="http://schemas.microsoft.com/office/drawing/2014/main" id="{8E272101-BEF4-ED1A-6533-6B8CA744D366}"/>
                </a:ext>
              </a:extLst>
            </p:cNvPr>
            <p:cNvPicPr>
              <a:picLocks noChangeAspect="1"/>
            </p:cNvPicPr>
            <p:nvPr/>
          </p:nvPicPr>
          <p:blipFill rotWithShape="1">
            <a:blip r:embed="rId2"/>
            <a:srcRect l="597" t="32453" r="-597" b="15184"/>
            <a:stretch/>
          </p:blipFill>
          <p:spPr>
            <a:xfrm>
              <a:off x="0" y="55940"/>
              <a:ext cx="24396700" cy="9581071"/>
            </a:xfrm>
            <a:prstGeom prst="rect">
              <a:avLst/>
            </a:prstGeom>
          </p:spPr>
        </p:pic>
      </p:grpSp>
      <p:grpSp>
        <p:nvGrpSpPr>
          <p:cNvPr id="4" name="Group 4">
            <a:extLst>
              <a:ext uri="{FF2B5EF4-FFF2-40B4-BE49-F238E27FC236}">
                <a16:creationId xmlns:a16="http://schemas.microsoft.com/office/drawing/2014/main" id="{3714C495-58EB-5D92-B814-CCC2064856B3}"/>
              </a:ext>
            </a:extLst>
          </p:cNvPr>
          <p:cNvGrpSpPr/>
          <p:nvPr userDrawn="1"/>
        </p:nvGrpSpPr>
        <p:grpSpPr>
          <a:xfrm>
            <a:off x="2079090" y="1653748"/>
            <a:ext cx="8275402" cy="2392472"/>
            <a:chOff x="0" y="0"/>
            <a:chExt cx="4271416" cy="956945"/>
          </a:xfrm>
          <a:effectLst>
            <a:outerShdw blurRad="50800" dist="50800" dir="5400000" algn="ctr" rotWithShape="0">
              <a:srgbClr val="000000">
                <a:alpha val="87000"/>
              </a:srgbClr>
            </a:outerShdw>
          </a:effectLst>
        </p:grpSpPr>
        <p:sp>
          <p:nvSpPr>
            <p:cNvPr id="5" name="Freeform 5">
              <a:extLst>
                <a:ext uri="{FF2B5EF4-FFF2-40B4-BE49-F238E27FC236}">
                  <a16:creationId xmlns:a16="http://schemas.microsoft.com/office/drawing/2014/main" id="{FD44445F-4B30-B936-89FD-2079430BC7C7}"/>
                </a:ext>
              </a:extLst>
            </p:cNvPr>
            <p:cNvSpPr/>
            <p:nvPr/>
          </p:nvSpPr>
          <p:spPr>
            <a:xfrm>
              <a:off x="0" y="0"/>
              <a:ext cx="4271416" cy="956945"/>
            </a:xfrm>
            <a:custGeom>
              <a:avLst/>
              <a:gdLst/>
              <a:ahLst/>
              <a:cxnLst/>
              <a:rect l="l" t="t" r="r" b="b"/>
              <a:pathLst>
                <a:path w="4271416" h="956945">
                  <a:moveTo>
                    <a:pt x="0" y="0"/>
                  </a:moveTo>
                  <a:lnTo>
                    <a:pt x="4271416" y="0"/>
                  </a:lnTo>
                  <a:lnTo>
                    <a:pt x="4271416" y="956945"/>
                  </a:lnTo>
                  <a:lnTo>
                    <a:pt x="0" y="956945"/>
                  </a:lnTo>
                  <a:close/>
                </a:path>
              </a:pathLst>
            </a:custGeom>
            <a:solidFill>
              <a:schemeClr val="tx1">
                <a:lumMod val="85000"/>
                <a:lumOff val="15000"/>
                <a:alpha val="80000"/>
              </a:schemeClr>
            </a:solidFill>
            <a:effectLst>
              <a:outerShdw blurRad="50800" dist="50800" dir="5400000" algn="ctr" rotWithShape="0">
                <a:srgbClr val="000000">
                  <a:alpha val="97000"/>
                </a:srgbClr>
              </a:outerShdw>
            </a:effectLst>
          </p:spPr>
          <p:txBody>
            <a:bodyPr/>
            <a:lstStyle/>
            <a:p>
              <a:endParaRPr lang="en-US" dirty="0"/>
            </a:p>
          </p:txBody>
        </p:sp>
      </p:grpSp>
      <p:sp>
        <p:nvSpPr>
          <p:cNvPr id="30" name="Title 1">
            <a:extLst>
              <a:ext uri="{FF2B5EF4-FFF2-40B4-BE49-F238E27FC236}">
                <a16:creationId xmlns:a16="http://schemas.microsoft.com/office/drawing/2014/main" id="{8EC19D4C-9485-A4CD-DC9B-231A8F122A78}"/>
              </a:ext>
            </a:extLst>
          </p:cNvPr>
          <p:cNvSpPr>
            <a:spLocks noGrp="1"/>
          </p:cNvSpPr>
          <p:nvPr>
            <p:ph type="title" hasCustomPrompt="1"/>
          </p:nvPr>
        </p:nvSpPr>
        <p:spPr>
          <a:xfrm>
            <a:off x="2333845" y="1924981"/>
            <a:ext cx="7742217" cy="2121239"/>
          </a:xfrm>
          <a:prstGeom prst="rect">
            <a:avLst/>
          </a:prstGeom>
        </p:spPr>
        <p:txBody>
          <a:bodyPr/>
          <a:lstStyle>
            <a:lvl1pPr algn="ctr">
              <a:defRPr sz="6000" b="1">
                <a:solidFill>
                  <a:srgbClr val="006649"/>
                </a:solidFill>
                <a:latin typeface="Rift" panose="00000500000000000000" pitchFamily="50" charset="0"/>
                <a:ea typeface="Open Sans" panose="020B0606030504020204" pitchFamily="34" charset="0"/>
                <a:cs typeface="Open Sans" panose="020B0606030504020204" pitchFamily="34" charset="0"/>
              </a:defRPr>
            </a:lvl1pPr>
          </a:lstStyle>
          <a:p>
            <a:r>
              <a:rPr lang="en-US" dirty="0"/>
              <a:t>TITLE HERE  </a:t>
            </a:r>
          </a:p>
        </p:txBody>
      </p:sp>
    </p:spTree>
    <p:extLst>
      <p:ext uri="{BB962C8B-B14F-4D97-AF65-F5344CB8AC3E}">
        <p14:creationId xmlns:p14="http://schemas.microsoft.com/office/powerpoint/2010/main" val="619479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437E0-F2D1-8736-15C1-E63CCD3CCF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8A3453-0B11-FF47-121F-3CE178D474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0E8C2D-B2EE-8970-A324-8FF43A5C7959}"/>
              </a:ext>
            </a:extLst>
          </p:cNvPr>
          <p:cNvSpPr>
            <a:spLocks noGrp="1"/>
          </p:cNvSpPr>
          <p:nvPr>
            <p:ph type="dt" sz="half" idx="10"/>
          </p:nvPr>
        </p:nvSpPr>
        <p:spPr/>
        <p:txBody>
          <a:bodyPr/>
          <a:lstStyle/>
          <a:p>
            <a:fld id="{B12ABEC8-B7CB-4774-8E7C-023F34128603}" type="datetimeFigureOut">
              <a:rPr lang="en-US" smtClean="0"/>
              <a:t>10/17/2023</a:t>
            </a:fld>
            <a:endParaRPr lang="en-US"/>
          </a:p>
        </p:txBody>
      </p:sp>
      <p:sp>
        <p:nvSpPr>
          <p:cNvPr id="5" name="Footer Placeholder 4">
            <a:extLst>
              <a:ext uri="{FF2B5EF4-FFF2-40B4-BE49-F238E27FC236}">
                <a16:creationId xmlns:a16="http://schemas.microsoft.com/office/drawing/2014/main" id="{56F49AFB-8667-222D-EF91-C528B0C89E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29915-FDE3-EBAF-C0DB-24EB3AE54A23}"/>
              </a:ext>
            </a:extLst>
          </p:cNvPr>
          <p:cNvSpPr>
            <a:spLocks noGrp="1"/>
          </p:cNvSpPr>
          <p:nvPr>
            <p:ph type="sldNum" sz="quarter" idx="12"/>
          </p:nvPr>
        </p:nvSpPr>
        <p:spPr/>
        <p:txBody>
          <a:bodyPr/>
          <a:lstStyle/>
          <a:p>
            <a:fld id="{F93804EE-0CD8-433B-837A-2036451FD05B}" type="slidenum">
              <a:rPr lang="en-US" smtClean="0"/>
              <a:t>‹#›</a:t>
            </a:fld>
            <a:endParaRPr lang="en-US"/>
          </a:p>
        </p:txBody>
      </p:sp>
    </p:spTree>
    <p:extLst>
      <p:ext uri="{BB962C8B-B14F-4D97-AF65-F5344CB8AC3E}">
        <p14:creationId xmlns:p14="http://schemas.microsoft.com/office/powerpoint/2010/main" val="1922430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288E6-95A7-B5A4-00C6-27BFB9460A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45A374-BACA-DD6A-F965-1729218B67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20B4BB-4F0C-FC66-8EB0-7D74BF826C36}"/>
              </a:ext>
            </a:extLst>
          </p:cNvPr>
          <p:cNvSpPr>
            <a:spLocks noGrp="1"/>
          </p:cNvSpPr>
          <p:nvPr>
            <p:ph type="dt" sz="half" idx="10"/>
          </p:nvPr>
        </p:nvSpPr>
        <p:spPr/>
        <p:txBody>
          <a:bodyPr/>
          <a:lstStyle/>
          <a:p>
            <a:fld id="{B12ABEC8-B7CB-4774-8E7C-023F34128603}" type="datetimeFigureOut">
              <a:rPr lang="en-US" smtClean="0"/>
              <a:t>10/17/2023</a:t>
            </a:fld>
            <a:endParaRPr lang="en-US"/>
          </a:p>
        </p:txBody>
      </p:sp>
      <p:sp>
        <p:nvSpPr>
          <p:cNvPr id="5" name="Footer Placeholder 4">
            <a:extLst>
              <a:ext uri="{FF2B5EF4-FFF2-40B4-BE49-F238E27FC236}">
                <a16:creationId xmlns:a16="http://schemas.microsoft.com/office/drawing/2014/main" id="{7A42C3B5-34C9-2FC9-81DB-200CDC3E98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17513E-2379-3ABF-FA4B-B7FEEB2F442B}"/>
              </a:ext>
            </a:extLst>
          </p:cNvPr>
          <p:cNvSpPr>
            <a:spLocks noGrp="1"/>
          </p:cNvSpPr>
          <p:nvPr>
            <p:ph type="sldNum" sz="quarter" idx="12"/>
          </p:nvPr>
        </p:nvSpPr>
        <p:spPr/>
        <p:txBody>
          <a:bodyPr/>
          <a:lstStyle/>
          <a:p>
            <a:fld id="{F93804EE-0CD8-433B-837A-2036451FD05B}" type="slidenum">
              <a:rPr lang="en-US" smtClean="0"/>
              <a:t>‹#›</a:t>
            </a:fld>
            <a:endParaRPr lang="en-US"/>
          </a:p>
        </p:txBody>
      </p:sp>
    </p:spTree>
    <p:extLst>
      <p:ext uri="{BB962C8B-B14F-4D97-AF65-F5344CB8AC3E}">
        <p14:creationId xmlns:p14="http://schemas.microsoft.com/office/powerpoint/2010/main" val="2714276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25B4-F5E4-30FC-2E6D-86393518F9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44B517-D40A-81D2-1E4A-A96AF1DF2B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42356A-8B6C-D20D-FAA7-2A6B49C746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39C88E-655E-63B4-4665-B677FCFAEE25}"/>
              </a:ext>
            </a:extLst>
          </p:cNvPr>
          <p:cNvSpPr>
            <a:spLocks noGrp="1"/>
          </p:cNvSpPr>
          <p:nvPr>
            <p:ph type="dt" sz="half" idx="10"/>
          </p:nvPr>
        </p:nvSpPr>
        <p:spPr/>
        <p:txBody>
          <a:bodyPr/>
          <a:lstStyle/>
          <a:p>
            <a:fld id="{B12ABEC8-B7CB-4774-8E7C-023F34128603}" type="datetimeFigureOut">
              <a:rPr lang="en-US" smtClean="0"/>
              <a:t>10/17/2023</a:t>
            </a:fld>
            <a:endParaRPr lang="en-US"/>
          </a:p>
        </p:txBody>
      </p:sp>
      <p:sp>
        <p:nvSpPr>
          <p:cNvPr id="6" name="Footer Placeholder 5">
            <a:extLst>
              <a:ext uri="{FF2B5EF4-FFF2-40B4-BE49-F238E27FC236}">
                <a16:creationId xmlns:a16="http://schemas.microsoft.com/office/drawing/2014/main" id="{05CACA24-9DCB-0688-6FCD-6A1B809F8D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C67EA7-1628-2F8C-A2AB-7C950BCA8E0D}"/>
              </a:ext>
            </a:extLst>
          </p:cNvPr>
          <p:cNvSpPr>
            <a:spLocks noGrp="1"/>
          </p:cNvSpPr>
          <p:nvPr>
            <p:ph type="sldNum" sz="quarter" idx="12"/>
          </p:nvPr>
        </p:nvSpPr>
        <p:spPr/>
        <p:txBody>
          <a:bodyPr/>
          <a:lstStyle/>
          <a:p>
            <a:fld id="{F93804EE-0CD8-433B-837A-2036451FD05B}" type="slidenum">
              <a:rPr lang="en-US" smtClean="0"/>
              <a:t>‹#›</a:t>
            </a:fld>
            <a:endParaRPr lang="en-US"/>
          </a:p>
        </p:txBody>
      </p:sp>
    </p:spTree>
    <p:extLst>
      <p:ext uri="{BB962C8B-B14F-4D97-AF65-F5344CB8AC3E}">
        <p14:creationId xmlns:p14="http://schemas.microsoft.com/office/powerpoint/2010/main" val="601894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C7FBC-DD66-7C40-D64D-0108812ABA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1B72D7-D046-1421-7B16-0A64CE3C19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54E065-C3F5-0D93-A2CC-AA6CEFC9BA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BA58D1-8954-4760-83F3-4D4172AC4C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F558C-F1C7-0FF8-BF2C-9C5D30C401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ABA430-3569-F127-FBE8-116104E0D1B8}"/>
              </a:ext>
            </a:extLst>
          </p:cNvPr>
          <p:cNvSpPr>
            <a:spLocks noGrp="1"/>
          </p:cNvSpPr>
          <p:nvPr>
            <p:ph type="dt" sz="half" idx="10"/>
          </p:nvPr>
        </p:nvSpPr>
        <p:spPr/>
        <p:txBody>
          <a:bodyPr/>
          <a:lstStyle/>
          <a:p>
            <a:fld id="{B12ABEC8-B7CB-4774-8E7C-023F34128603}" type="datetimeFigureOut">
              <a:rPr lang="en-US" smtClean="0"/>
              <a:t>10/17/2023</a:t>
            </a:fld>
            <a:endParaRPr lang="en-US"/>
          </a:p>
        </p:txBody>
      </p:sp>
      <p:sp>
        <p:nvSpPr>
          <p:cNvPr id="8" name="Footer Placeholder 7">
            <a:extLst>
              <a:ext uri="{FF2B5EF4-FFF2-40B4-BE49-F238E27FC236}">
                <a16:creationId xmlns:a16="http://schemas.microsoft.com/office/drawing/2014/main" id="{F55DDD8D-EBDA-F33A-8554-DE91D5EC46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35C4F9-AA0A-DC4E-8A3B-EEC5BBCC4207}"/>
              </a:ext>
            </a:extLst>
          </p:cNvPr>
          <p:cNvSpPr>
            <a:spLocks noGrp="1"/>
          </p:cNvSpPr>
          <p:nvPr>
            <p:ph type="sldNum" sz="quarter" idx="12"/>
          </p:nvPr>
        </p:nvSpPr>
        <p:spPr/>
        <p:txBody>
          <a:bodyPr/>
          <a:lstStyle/>
          <a:p>
            <a:fld id="{F93804EE-0CD8-433B-837A-2036451FD05B}" type="slidenum">
              <a:rPr lang="en-US" smtClean="0"/>
              <a:t>‹#›</a:t>
            </a:fld>
            <a:endParaRPr lang="en-US"/>
          </a:p>
        </p:txBody>
      </p:sp>
    </p:spTree>
    <p:extLst>
      <p:ext uri="{BB962C8B-B14F-4D97-AF65-F5344CB8AC3E}">
        <p14:creationId xmlns:p14="http://schemas.microsoft.com/office/powerpoint/2010/main" val="1425678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F203F-4A58-EC7B-AAE3-CB9F0A167A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231A7C-33AB-671E-1C1C-6294AD4A6AAD}"/>
              </a:ext>
            </a:extLst>
          </p:cNvPr>
          <p:cNvSpPr>
            <a:spLocks noGrp="1"/>
          </p:cNvSpPr>
          <p:nvPr>
            <p:ph type="dt" sz="half" idx="10"/>
          </p:nvPr>
        </p:nvSpPr>
        <p:spPr/>
        <p:txBody>
          <a:bodyPr/>
          <a:lstStyle/>
          <a:p>
            <a:fld id="{B12ABEC8-B7CB-4774-8E7C-023F34128603}" type="datetimeFigureOut">
              <a:rPr lang="en-US" smtClean="0"/>
              <a:t>10/17/2023</a:t>
            </a:fld>
            <a:endParaRPr lang="en-US"/>
          </a:p>
        </p:txBody>
      </p:sp>
      <p:sp>
        <p:nvSpPr>
          <p:cNvPr id="4" name="Footer Placeholder 3">
            <a:extLst>
              <a:ext uri="{FF2B5EF4-FFF2-40B4-BE49-F238E27FC236}">
                <a16:creationId xmlns:a16="http://schemas.microsoft.com/office/drawing/2014/main" id="{36CF7737-8027-4278-E1B8-7082B5FFEE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2BF1B6-B43C-DBE6-27CB-8A0CA3E85672}"/>
              </a:ext>
            </a:extLst>
          </p:cNvPr>
          <p:cNvSpPr>
            <a:spLocks noGrp="1"/>
          </p:cNvSpPr>
          <p:nvPr>
            <p:ph type="sldNum" sz="quarter" idx="12"/>
          </p:nvPr>
        </p:nvSpPr>
        <p:spPr/>
        <p:txBody>
          <a:bodyPr/>
          <a:lstStyle/>
          <a:p>
            <a:fld id="{F93804EE-0CD8-433B-837A-2036451FD05B}" type="slidenum">
              <a:rPr lang="en-US" smtClean="0"/>
              <a:t>‹#›</a:t>
            </a:fld>
            <a:endParaRPr lang="en-US"/>
          </a:p>
        </p:txBody>
      </p:sp>
    </p:spTree>
    <p:extLst>
      <p:ext uri="{BB962C8B-B14F-4D97-AF65-F5344CB8AC3E}">
        <p14:creationId xmlns:p14="http://schemas.microsoft.com/office/powerpoint/2010/main" val="1634695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3A7E00-6362-489E-3C36-4A2D0CA13701}"/>
              </a:ext>
            </a:extLst>
          </p:cNvPr>
          <p:cNvSpPr>
            <a:spLocks noGrp="1"/>
          </p:cNvSpPr>
          <p:nvPr>
            <p:ph type="dt" sz="half" idx="10"/>
          </p:nvPr>
        </p:nvSpPr>
        <p:spPr/>
        <p:txBody>
          <a:bodyPr/>
          <a:lstStyle/>
          <a:p>
            <a:fld id="{B12ABEC8-B7CB-4774-8E7C-023F34128603}" type="datetimeFigureOut">
              <a:rPr lang="en-US" smtClean="0"/>
              <a:t>10/17/2023</a:t>
            </a:fld>
            <a:endParaRPr lang="en-US"/>
          </a:p>
        </p:txBody>
      </p:sp>
      <p:sp>
        <p:nvSpPr>
          <p:cNvPr id="3" name="Footer Placeholder 2">
            <a:extLst>
              <a:ext uri="{FF2B5EF4-FFF2-40B4-BE49-F238E27FC236}">
                <a16:creationId xmlns:a16="http://schemas.microsoft.com/office/drawing/2014/main" id="{7C92272E-6DFA-D334-45E6-AFC3B0F410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84AD91-41E4-84B8-EA1D-068A45394E06}"/>
              </a:ext>
            </a:extLst>
          </p:cNvPr>
          <p:cNvSpPr>
            <a:spLocks noGrp="1"/>
          </p:cNvSpPr>
          <p:nvPr>
            <p:ph type="sldNum" sz="quarter" idx="12"/>
          </p:nvPr>
        </p:nvSpPr>
        <p:spPr/>
        <p:txBody>
          <a:bodyPr/>
          <a:lstStyle/>
          <a:p>
            <a:fld id="{F93804EE-0CD8-433B-837A-2036451FD05B}" type="slidenum">
              <a:rPr lang="en-US" smtClean="0"/>
              <a:t>‹#›</a:t>
            </a:fld>
            <a:endParaRPr lang="en-US"/>
          </a:p>
        </p:txBody>
      </p:sp>
    </p:spTree>
    <p:extLst>
      <p:ext uri="{BB962C8B-B14F-4D97-AF65-F5344CB8AC3E}">
        <p14:creationId xmlns:p14="http://schemas.microsoft.com/office/powerpoint/2010/main" val="1313992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D8DD2-F156-EB32-A46D-34A4F7551A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D14A95-90E9-4958-3DDE-D61E3BF337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D87897-68C7-B12E-678E-775B24FE99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551406-3594-6456-8173-16FDD1C14A5A}"/>
              </a:ext>
            </a:extLst>
          </p:cNvPr>
          <p:cNvSpPr>
            <a:spLocks noGrp="1"/>
          </p:cNvSpPr>
          <p:nvPr>
            <p:ph type="dt" sz="half" idx="10"/>
          </p:nvPr>
        </p:nvSpPr>
        <p:spPr/>
        <p:txBody>
          <a:bodyPr/>
          <a:lstStyle/>
          <a:p>
            <a:fld id="{B12ABEC8-B7CB-4774-8E7C-023F34128603}" type="datetimeFigureOut">
              <a:rPr lang="en-US" smtClean="0"/>
              <a:t>10/17/2023</a:t>
            </a:fld>
            <a:endParaRPr lang="en-US"/>
          </a:p>
        </p:txBody>
      </p:sp>
      <p:sp>
        <p:nvSpPr>
          <p:cNvPr id="6" name="Footer Placeholder 5">
            <a:extLst>
              <a:ext uri="{FF2B5EF4-FFF2-40B4-BE49-F238E27FC236}">
                <a16:creationId xmlns:a16="http://schemas.microsoft.com/office/drawing/2014/main" id="{FF0B93C3-89DA-690B-A012-16739C3A1C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DB91C2-97EA-DCCB-D7F1-2315032D1FB1}"/>
              </a:ext>
            </a:extLst>
          </p:cNvPr>
          <p:cNvSpPr>
            <a:spLocks noGrp="1"/>
          </p:cNvSpPr>
          <p:nvPr>
            <p:ph type="sldNum" sz="quarter" idx="12"/>
          </p:nvPr>
        </p:nvSpPr>
        <p:spPr/>
        <p:txBody>
          <a:bodyPr/>
          <a:lstStyle/>
          <a:p>
            <a:fld id="{F93804EE-0CD8-433B-837A-2036451FD05B}" type="slidenum">
              <a:rPr lang="en-US" smtClean="0"/>
              <a:t>‹#›</a:t>
            </a:fld>
            <a:endParaRPr lang="en-US"/>
          </a:p>
        </p:txBody>
      </p:sp>
    </p:spTree>
    <p:extLst>
      <p:ext uri="{BB962C8B-B14F-4D97-AF65-F5344CB8AC3E}">
        <p14:creationId xmlns:p14="http://schemas.microsoft.com/office/powerpoint/2010/main" val="314756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F085B-DE53-BFAF-5ABF-BEEE29A751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FE7A7D-92CB-7AE9-A5F0-2B2590DA4F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C54917-D5A3-2A24-910E-E1AA9D25D8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7C79DE-E2FD-02C9-36E6-663DC08A901A}"/>
              </a:ext>
            </a:extLst>
          </p:cNvPr>
          <p:cNvSpPr>
            <a:spLocks noGrp="1"/>
          </p:cNvSpPr>
          <p:nvPr>
            <p:ph type="dt" sz="half" idx="10"/>
          </p:nvPr>
        </p:nvSpPr>
        <p:spPr/>
        <p:txBody>
          <a:bodyPr/>
          <a:lstStyle/>
          <a:p>
            <a:fld id="{B12ABEC8-B7CB-4774-8E7C-023F34128603}" type="datetimeFigureOut">
              <a:rPr lang="en-US" smtClean="0"/>
              <a:t>10/17/2023</a:t>
            </a:fld>
            <a:endParaRPr lang="en-US"/>
          </a:p>
        </p:txBody>
      </p:sp>
      <p:sp>
        <p:nvSpPr>
          <p:cNvPr id="6" name="Footer Placeholder 5">
            <a:extLst>
              <a:ext uri="{FF2B5EF4-FFF2-40B4-BE49-F238E27FC236}">
                <a16:creationId xmlns:a16="http://schemas.microsoft.com/office/drawing/2014/main" id="{A6667054-1756-EAD3-5E9E-2B017DD000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B96BE-CCCD-0E88-4043-F4058CB8A7FC}"/>
              </a:ext>
            </a:extLst>
          </p:cNvPr>
          <p:cNvSpPr>
            <a:spLocks noGrp="1"/>
          </p:cNvSpPr>
          <p:nvPr>
            <p:ph type="sldNum" sz="quarter" idx="12"/>
          </p:nvPr>
        </p:nvSpPr>
        <p:spPr/>
        <p:txBody>
          <a:bodyPr/>
          <a:lstStyle/>
          <a:p>
            <a:fld id="{F93804EE-0CD8-433B-837A-2036451FD05B}" type="slidenum">
              <a:rPr lang="en-US" smtClean="0"/>
              <a:t>‹#›</a:t>
            </a:fld>
            <a:endParaRPr lang="en-US"/>
          </a:p>
        </p:txBody>
      </p:sp>
    </p:spTree>
    <p:extLst>
      <p:ext uri="{BB962C8B-B14F-4D97-AF65-F5344CB8AC3E}">
        <p14:creationId xmlns:p14="http://schemas.microsoft.com/office/powerpoint/2010/main" val="3706864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22D2B9-A04B-F54A-CFB7-60C99423EA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93AF69-7CE6-9A9D-E2EA-41C8309E7A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BAEACF-968B-B2A7-DC0D-1ABF660C52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2ABEC8-B7CB-4774-8E7C-023F34128603}" type="datetimeFigureOut">
              <a:rPr lang="en-US" smtClean="0"/>
              <a:t>10/17/2023</a:t>
            </a:fld>
            <a:endParaRPr lang="en-US"/>
          </a:p>
        </p:txBody>
      </p:sp>
      <p:sp>
        <p:nvSpPr>
          <p:cNvPr id="5" name="Footer Placeholder 4">
            <a:extLst>
              <a:ext uri="{FF2B5EF4-FFF2-40B4-BE49-F238E27FC236}">
                <a16:creationId xmlns:a16="http://schemas.microsoft.com/office/drawing/2014/main" id="{C25B18DB-BA52-2082-2D1E-5CF54D0EA6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8DF6E6-B68D-21C7-15C3-A49FE891BC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804EE-0CD8-433B-837A-2036451FD05B}" type="slidenum">
              <a:rPr lang="en-US" smtClean="0"/>
              <a:t>‹#›</a:t>
            </a:fld>
            <a:endParaRPr lang="en-US"/>
          </a:p>
        </p:txBody>
      </p:sp>
    </p:spTree>
    <p:extLst>
      <p:ext uri="{BB962C8B-B14F-4D97-AF65-F5344CB8AC3E}">
        <p14:creationId xmlns:p14="http://schemas.microsoft.com/office/powerpoint/2010/main" val="2374848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2.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1B84E-1F1A-A72A-ED01-4A6F387CAF2B}"/>
              </a:ext>
            </a:extLst>
          </p:cNvPr>
          <p:cNvSpPr>
            <a:spLocks noGrp="1"/>
          </p:cNvSpPr>
          <p:nvPr>
            <p:ph type="title"/>
          </p:nvPr>
        </p:nvSpPr>
        <p:spPr/>
        <p:txBody>
          <a:bodyPr>
            <a:normAutofit fontScale="90000"/>
          </a:bodyPr>
          <a:lstStyle/>
          <a:p>
            <a:r>
              <a:rPr lang="en-US" dirty="0"/>
              <a:t>REP TRAINING</a:t>
            </a:r>
          </a:p>
        </p:txBody>
      </p:sp>
      <p:sp>
        <p:nvSpPr>
          <p:cNvPr id="3" name="Content Placeholder 2">
            <a:extLst>
              <a:ext uri="{FF2B5EF4-FFF2-40B4-BE49-F238E27FC236}">
                <a16:creationId xmlns:a16="http://schemas.microsoft.com/office/drawing/2014/main" id="{8ABD96BA-B899-7327-4C74-6C1010F73994}"/>
              </a:ext>
            </a:extLst>
          </p:cNvPr>
          <p:cNvSpPr>
            <a:spLocks noGrp="1"/>
          </p:cNvSpPr>
          <p:nvPr>
            <p:ph idx="1"/>
          </p:nvPr>
        </p:nvSpPr>
        <p:spPr>
          <a:xfrm>
            <a:off x="383211" y="3955367"/>
            <a:ext cx="7742217" cy="1044896"/>
          </a:xfrm>
        </p:spPr>
        <p:txBody>
          <a:bodyPr/>
          <a:lstStyle/>
          <a:p>
            <a:r>
              <a:rPr lang="en-US" dirty="0"/>
              <a:t>Frost Free Heat Pump Operation</a:t>
            </a:r>
          </a:p>
        </p:txBody>
      </p:sp>
    </p:spTree>
    <p:extLst>
      <p:ext uri="{BB962C8B-B14F-4D97-AF65-F5344CB8AC3E}">
        <p14:creationId xmlns:p14="http://schemas.microsoft.com/office/powerpoint/2010/main" val="1577534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F7D980-9504-7CE0-B144-BD44EDFB087C}"/>
              </a:ext>
            </a:extLst>
          </p:cNvPr>
          <p:cNvSpPr>
            <a:spLocks noGrp="1"/>
          </p:cNvSpPr>
          <p:nvPr>
            <p:ph type="title"/>
          </p:nvPr>
        </p:nvSpPr>
        <p:spPr/>
        <p:txBody>
          <a:bodyPr/>
          <a:lstStyle/>
          <a:p>
            <a:r>
              <a:rPr lang="en-US" dirty="0"/>
              <a:t>Better total cost of ownership</a:t>
            </a:r>
          </a:p>
        </p:txBody>
      </p:sp>
      <p:sp>
        <p:nvSpPr>
          <p:cNvPr id="3" name="Text Placeholder 2">
            <a:extLst>
              <a:ext uri="{FF2B5EF4-FFF2-40B4-BE49-F238E27FC236}">
                <a16:creationId xmlns:a16="http://schemas.microsoft.com/office/drawing/2014/main" id="{C9781C30-BF76-4F21-D68B-30F931486CB7}"/>
              </a:ext>
            </a:extLst>
          </p:cNvPr>
          <p:cNvSpPr>
            <a:spLocks noGrp="1"/>
          </p:cNvSpPr>
          <p:nvPr>
            <p:ph type="body" idx="1"/>
          </p:nvPr>
        </p:nvSpPr>
        <p:spPr>
          <a:xfrm>
            <a:off x="839788" y="1010895"/>
            <a:ext cx="5157787" cy="823912"/>
          </a:xfrm>
        </p:spPr>
        <p:txBody>
          <a:bodyPr/>
          <a:lstStyle/>
          <a:p>
            <a:r>
              <a:rPr lang="en-US" dirty="0"/>
              <a:t>Smaller Electrical Service</a:t>
            </a:r>
          </a:p>
        </p:txBody>
      </p:sp>
      <p:sp>
        <p:nvSpPr>
          <p:cNvPr id="5" name="Content Placeholder 4">
            <a:extLst>
              <a:ext uri="{FF2B5EF4-FFF2-40B4-BE49-F238E27FC236}">
                <a16:creationId xmlns:a16="http://schemas.microsoft.com/office/drawing/2014/main" id="{F3244C1D-B2F1-2624-0C30-D3C3789DCA4B}"/>
              </a:ext>
            </a:extLst>
          </p:cNvPr>
          <p:cNvSpPr>
            <a:spLocks noGrp="1"/>
          </p:cNvSpPr>
          <p:nvPr>
            <p:ph sz="half" idx="2"/>
          </p:nvPr>
        </p:nvSpPr>
        <p:spPr>
          <a:xfrm>
            <a:off x="839788" y="1834807"/>
            <a:ext cx="5157787" cy="3464801"/>
          </a:xfrm>
        </p:spPr>
        <p:txBody>
          <a:bodyPr/>
          <a:lstStyle/>
          <a:p>
            <a:r>
              <a:rPr lang="en-US" dirty="0"/>
              <a:t>Reduced Wire Size</a:t>
            </a:r>
          </a:p>
        </p:txBody>
      </p:sp>
      <p:sp>
        <p:nvSpPr>
          <p:cNvPr id="7" name="Text Placeholder 6">
            <a:extLst>
              <a:ext uri="{FF2B5EF4-FFF2-40B4-BE49-F238E27FC236}">
                <a16:creationId xmlns:a16="http://schemas.microsoft.com/office/drawing/2014/main" id="{35DF975B-9DE4-6971-BF7E-B8C711C792C2}"/>
              </a:ext>
            </a:extLst>
          </p:cNvPr>
          <p:cNvSpPr>
            <a:spLocks noGrp="1"/>
          </p:cNvSpPr>
          <p:nvPr>
            <p:ph type="body" sz="quarter" idx="3"/>
          </p:nvPr>
        </p:nvSpPr>
        <p:spPr>
          <a:xfrm>
            <a:off x="6172200" y="1010895"/>
            <a:ext cx="5183188" cy="823912"/>
          </a:xfrm>
        </p:spPr>
        <p:txBody>
          <a:bodyPr/>
          <a:lstStyle/>
          <a:p>
            <a:r>
              <a:rPr lang="en-US" dirty="0"/>
              <a:t>Smaller Components</a:t>
            </a:r>
          </a:p>
        </p:txBody>
      </p:sp>
      <p:sp>
        <p:nvSpPr>
          <p:cNvPr id="6" name="Content Placeholder 5">
            <a:extLst>
              <a:ext uri="{FF2B5EF4-FFF2-40B4-BE49-F238E27FC236}">
                <a16:creationId xmlns:a16="http://schemas.microsoft.com/office/drawing/2014/main" id="{5B533953-2912-531F-128C-3659D2B857FB}"/>
              </a:ext>
            </a:extLst>
          </p:cNvPr>
          <p:cNvSpPr>
            <a:spLocks noGrp="1"/>
          </p:cNvSpPr>
          <p:nvPr>
            <p:ph sz="quarter" idx="4"/>
          </p:nvPr>
        </p:nvSpPr>
        <p:spPr>
          <a:xfrm>
            <a:off x="6172200" y="1834807"/>
            <a:ext cx="5183188" cy="3464801"/>
          </a:xfrm>
        </p:spPr>
        <p:txBody>
          <a:bodyPr/>
          <a:lstStyle/>
          <a:p>
            <a:r>
              <a:rPr lang="en-US" dirty="0"/>
              <a:t>Reduced Size/Cost</a:t>
            </a:r>
          </a:p>
        </p:txBody>
      </p:sp>
      <p:pic>
        <p:nvPicPr>
          <p:cNvPr id="2" name="Picture 1" descr="A logo of a shield&#10;&#10;Description automatically generated">
            <a:extLst>
              <a:ext uri="{FF2B5EF4-FFF2-40B4-BE49-F238E27FC236}">
                <a16:creationId xmlns:a16="http://schemas.microsoft.com/office/drawing/2014/main" id="{CDF1AB56-0128-051A-92DE-D64A17CF20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6786" y="161626"/>
            <a:ext cx="1270415" cy="1529062"/>
          </a:xfrm>
          <a:prstGeom prst="rect">
            <a:avLst/>
          </a:prstGeom>
        </p:spPr>
      </p:pic>
      <p:pic>
        <p:nvPicPr>
          <p:cNvPr id="9" name="Picture 8" descr="A close-up of a grey electrical box&#10;&#10;Description automatically generated">
            <a:extLst>
              <a:ext uri="{FF2B5EF4-FFF2-40B4-BE49-F238E27FC236}">
                <a16:creationId xmlns:a16="http://schemas.microsoft.com/office/drawing/2014/main" id="{D9168F62-72E7-2211-9372-45F29A2C45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232" y="3394773"/>
            <a:ext cx="1198418" cy="2172672"/>
          </a:xfrm>
          <a:prstGeom prst="rect">
            <a:avLst/>
          </a:prstGeom>
        </p:spPr>
      </p:pic>
      <p:pic>
        <p:nvPicPr>
          <p:cNvPr id="11" name="Picture 10" descr="A close-up of a grey electrical box&#10;&#10;Description automatically generated">
            <a:extLst>
              <a:ext uri="{FF2B5EF4-FFF2-40B4-BE49-F238E27FC236}">
                <a16:creationId xmlns:a16="http://schemas.microsoft.com/office/drawing/2014/main" id="{0C7E2BB1-8743-8EE5-4CC0-46B939D94768}"/>
              </a:ext>
            </a:extLst>
          </p:cNvPr>
          <p:cNvPicPr>
            <a:picLocks noChangeAspect="1"/>
          </p:cNvPicPr>
          <p:nvPr/>
        </p:nvPicPr>
        <p:blipFill rotWithShape="1">
          <a:blip r:embed="rId4">
            <a:extLst>
              <a:ext uri="{28A0092B-C50C-407E-A947-70E740481C1C}">
                <a14:useLocalDpi xmlns:a14="http://schemas.microsoft.com/office/drawing/2010/main" val="0"/>
              </a:ext>
            </a:extLst>
          </a:blip>
          <a:srcRect l="8739" t="4438" r="10303" b="9198"/>
          <a:stretch/>
        </p:blipFill>
        <p:spPr>
          <a:xfrm>
            <a:off x="8955375" y="2663436"/>
            <a:ext cx="1892733" cy="2915832"/>
          </a:xfrm>
          <a:prstGeom prst="rect">
            <a:avLst/>
          </a:prstGeom>
        </p:spPr>
      </p:pic>
      <p:sp>
        <p:nvSpPr>
          <p:cNvPr id="12" name="TextBox 11">
            <a:extLst>
              <a:ext uri="{FF2B5EF4-FFF2-40B4-BE49-F238E27FC236}">
                <a16:creationId xmlns:a16="http://schemas.microsoft.com/office/drawing/2014/main" id="{22BE0161-3813-94B3-59BD-E227B4201B65}"/>
              </a:ext>
            </a:extLst>
          </p:cNvPr>
          <p:cNvSpPr txBox="1"/>
          <p:nvPr/>
        </p:nvSpPr>
        <p:spPr>
          <a:xfrm>
            <a:off x="6893406" y="5477773"/>
            <a:ext cx="720069" cy="369332"/>
          </a:xfrm>
          <a:prstGeom prst="rect">
            <a:avLst/>
          </a:prstGeom>
          <a:noFill/>
        </p:spPr>
        <p:txBody>
          <a:bodyPr wrap="none" rtlCol="0">
            <a:spAutoFit/>
          </a:bodyPr>
          <a:lstStyle/>
          <a:p>
            <a:r>
              <a:rPr lang="en-US" dirty="0"/>
              <a:t>11”W</a:t>
            </a:r>
          </a:p>
        </p:txBody>
      </p:sp>
      <p:sp>
        <p:nvSpPr>
          <p:cNvPr id="13" name="TextBox 12">
            <a:extLst>
              <a:ext uri="{FF2B5EF4-FFF2-40B4-BE49-F238E27FC236}">
                <a16:creationId xmlns:a16="http://schemas.microsoft.com/office/drawing/2014/main" id="{1551E4FE-1F0B-10FE-2BF7-CFDE54B120D0}"/>
              </a:ext>
            </a:extLst>
          </p:cNvPr>
          <p:cNvSpPr txBox="1"/>
          <p:nvPr/>
        </p:nvSpPr>
        <p:spPr>
          <a:xfrm>
            <a:off x="9541706" y="5477773"/>
            <a:ext cx="720069" cy="369332"/>
          </a:xfrm>
          <a:prstGeom prst="rect">
            <a:avLst/>
          </a:prstGeom>
          <a:noFill/>
        </p:spPr>
        <p:txBody>
          <a:bodyPr wrap="none" rtlCol="0">
            <a:spAutoFit/>
          </a:bodyPr>
          <a:lstStyle/>
          <a:p>
            <a:r>
              <a:rPr lang="en-US" dirty="0"/>
              <a:t>16”W</a:t>
            </a:r>
          </a:p>
        </p:txBody>
      </p:sp>
      <p:sp>
        <p:nvSpPr>
          <p:cNvPr id="14" name="TextBox 13">
            <a:extLst>
              <a:ext uri="{FF2B5EF4-FFF2-40B4-BE49-F238E27FC236}">
                <a16:creationId xmlns:a16="http://schemas.microsoft.com/office/drawing/2014/main" id="{D1029D66-E611-6462-794B-50C351734DB7}"/>
              </a:ext>
            </a:extLst>
          </p:cNvPr>
          <p:cNvSpPr txBox="1"/>
          <p:nvPr/>
        </p:nvSpPr>
        <p:spPr>
          <a:xfrm>
            <a:off x="7825267" y="4296443"/>
            <a:ext cx="628762" cy="369332"/>
          </a:xfrm>
          <a:prstGeom prst="rect">
            <a:avLst/>
          </a:prstGeom>
          <a:noFill/>
        </p:spPr>
        <p:txBody>
          <a:bodyPr wrap="none" rtlCol="0">
            <a:spAutoFit/>
          </a:bodyPr>
          <a:lstStyle/>
          <a:p>
            <a:r>
              <a:rPr lang="en-US" dirty="0"/>
              <a:t>23”T</a:t>
            </a:r>
          </a:p>
        </p:txBody>
      </p:sp>
      <p:sp>
        <p:nvSpPr>
          <p:cNvPr id="15" name="TextBox 14">
            <a:extLst>
              <a:ext uri="{FF2B5EF4-FFF2-40B4-BE49-F238E27FC236}">
                <a16:creationId xmlns:a16="http://schemas.microsoft.com/office/drawing/2014/main" id="{55FF4623-3C17-E699-D9E1-EB91F00A4541}"/>
              </a:ext>
            </a:extLst>
          </p:cNvPr>
          <p:cNvSpPr txBox="1"/>
          <p:nvPr/>
        </p:nvSpPr>
        <p:spPr>
          <a:xfrm>
            <a:off x="10741714" y="4296443"/>
            <a:ext cx="628762" cy="369332"/>
          </a:xfrm>
          <a:prstGeom prst="rect">
            <a:avLst/>
          </a:prstGeom>
          <a:noFill/>
        </p:spPr>
        <p:txBody>
          <a:bodyPr wrap="none" rtlCol="0">
            <a:spAutoFit/>
          </a:bodyPr>
          <a:lstStyle/>
          <a:p>
            <a:r>
              <a:rPr lang="en-US" dirty="0"/>
              <a:t>31”T</a:t>
            </a:r>
          </a:p>
        </p:txBody>
      </p:sp>
      <p:sp>
        <p:nvSpPr>
          <p:cNvPr id="16" name="TextBox 15">
            <a:extLst>
              <a:ext uri="{FF2B5EF4-FFF2-40B4-BE49-F238E27FC236}">
                <a16:creationId xmlns:a16="http://schemas.microsoft.com/office/drawing/2014/main" id="{991867C7-B176-BA19-DACB-788EED423185}"/>
              </a:ext>
            </a:extLst>
          </p:cNvPr>
          <p:cNvSpPr txBox="1"/>
          <p:nvPr/>
        </p:nvSpPr>
        <p:spPr>
          <a:xfrm>
            <a:off x="8510483" y="2740324"/>
            <a:ext cx="540533" cy="369332"/>
          </a:xfrm>
          <a:prstGeom prst="rect">
            <a:avLst/>
          </a:prstGeom>
          <a:noFill/>
        </p:spPr>
        <p:txBody>
          <a:bodyPr wrap="none" rtlCol="0">
            <a:spAutoFit/>
          </a:bodyPr>
          <a:lstStyle/>
          <a:p>
            <a:r>
              <a:rPr lang="en-US" dirty="0"/>
              <a:t>8”D</a:t>
            </a:r>
          </a:p>
        </p:txBody>
      </p:sp>
      <p:sp>
        <p:nvSpPr>
          <p:cNvPr id="17" name="TextBox 16">
            <a:extLst>
              <a:ext uri="{FF2B5EF4-FFF2-40B4-BE49-F238E27FC236}">
                <a16:creationId xmlns:a16="http://schemas.microsoft.com/office/drawing/2014/main" id="{283B61D0-D7FE-0EB3-72B1-448BC95E26CA}"/>
              </a:ext>
            </a:extLst>
          </p:cNvPr>
          <p:cNvSpPr txBox="1"/>
          <p:nvPr/>
        </p:nvSpPr>
        <p:spPr>
          <a:xfrm>
            <a:off x="6226082" y="3467007"/>
            <a:ext cx="540533" cy="369332"/>
          </a:xfrm>
          <a:prstGeom prst="rect">
            <a:avLst/>
          </a:prstGeom>
          <a:noFill/>
        </p:spPr>
        <p:txBody>
          <a:bodyPr wrap="none" rtlCol="0">
            <a:spAutoFit/>
          </a:bodyPr>
          <a:lstStyle/>
          <a:p>
            <a:r>
              <a:rPr lang="en-US" dirty="0"/>
              <a:t>6”D</a:t>
            </a:r>
          </a:p>
        </p:txBody>
      </p:sp>
      <p:sp>
        <p:nvSpPr>
          <p:cNvPr id="18" name="TextBox 17">
            <a:extLst>
              <a:ext uri="{FF2B5EF4-FFF2-40B4-BE49-F238E27FC236}">
                <a16:creationId xmlns:a16="http://schemas.microsoft.com/office/drawing/2014/main" id="{566A6E28-CBDA-94FC-02C5-4889D64D7D37}"/>
              </a:ext>
            </a:extLst>
          </p:cNvPr>
          <p:cNvSpPr txBox="1"/>
          <p:nvPr/>
        </p:nvSpPr>
        <p:spPr>
          <a:xfrm>
            <a:off x="6766615" y="3014504"/>
            <a:ext cx="984565" cy="369332"/>
          </a:xfrm>
          <a:prstGeom prst="rect">
            <a:avLst/>
          </a:prstGeom>
          <a:noFill/>
        </p:spPr>
        <p:txBody>
          <a:bodyPr wrap="none" rtlCol="0">
            <a:spAutoFit/>
          </a:bodyPr>
          <a:lstStyle/>
          <a:p>
            <a:r>
              <a:rPr lang="en-US" dirty="0"/>
              <a:t>100AMP</a:t>
            </a:r>
          </a:p>
        </p:txBody>
      </p:sp>
      <p:sp>
        <p:nvSpPr>
          <p:cNvPr id="19" name="TextBox 18">
            <a:extLst>
              <a:ext uri="{FF2B5EF4-FFF2-40B4-BE49-F238E27FC236}">
                <a16:creationId xmlns:a16="http://schemas.microsoft.com/office/drawing/2014/main" id="{E96FB2AB-EF0B-0FB4-F50F-8F14E093EB93}"/>
              </a:ext>
            </a:extLst>
          </p:cNvPr>
          <p:cNvSpPr txBox="1"/>
          <p:nvPr/>
        </p:nvSpPr>
        <p:spPr>
          <a:xfrm>
            <a:off x="9277210" y="2281575"/>
            <a:ext cx="984565" cy="369332"/>
          </a:xfrm>
          <a:prstGeom prst="rect">
            <a:avLst/>
          </a:prstGeom>
          <a:noFill/>
        </p:spPr>
        <p:txBody>
          <a:bodyPr wrap="square" rtlCol="0">
            <a:spAutoFit/>
          </a:bodyPr>
          <a:lstStyle/>
          <a:p>
            <a:r>
              <a:rPr lang="en-US" dirty="0"/>
              <a:t>200AMP</a:t>
            </a:r>
          </a:p>
        </p:txBody>
      </p:sp>
      <p:pic>
        <p:nvPicPr>
          <p:cNvPr id="23" name="Picture 22" descr="A black tube with a black band&#10;&#10;Description automatically generated with medium confidence">
            <a:extLst>
              <a:ext uri="{FF2B5EF4-FFF2-40B4-BE49-F238E27FC236}">
                <a16:creationId xmlns:a16="http://schemas.microsoft.com/office/drawing/2014/main" id="{9D7C3D06-4893-680B-EB9A-6012EA74A4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0534" y="2365383"/>
            <a:ext cx="3657600" cy="1892300"/>
          </a:xfrm>
          <a:prstGeom prst="rect">
            <a:avLst/>
          </a:prstGeom>
        </p:spPr>
      </p:pic>
      <p:pic>
        <p:nvPicPr>
          <p:cNvPr id="21" name="Picture 20" descr="A close-up of copper wires&#10;&#10;Description automatically generated">
            <a:extLst>
              <a:ext uri="{FF2B5EF4-FFF2-40B4-BE49-F238E27FC236}">
                <a16:creationId xmlns:a16="http://schemas.microsoft.com/office/drawing/2014/main" id="{036F439F-BCCE-3332-87AA-901DA383DE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15699" y="4083271"/>
            <a:ext cx="1823050" cy="1209037"/>
          </a:xfrm>
          <a:prstGeom prst="rect">
            <a:avLst/>
          </a:prstGeom>
        </p:spPr>
      </p:pic>
      <p:sp>
        <p:nvSpPr>
          <p:cNvPr id="24" name="TextBox 23">
            <a:extLst>
              <a:ext uri="{FF2B5EF4-FFF2-40B4-BE49-F238E27FC236}">
                <a16:creationId xmlns:a16="http://schemas.microsoft.com/office/drawing/2014/main" id="{B9F884B1-61E7-2D8F-D132-63F8EDA5E20F}"/>
              </a:ext>
            </a:extLst>
          </p:cNvPr>
          <p:cNvSpPr txBox="1"/>
          <p:nvPr/>
        </p:nvSpPr>
        <p:spPr>
          <a:xfrm>
            <a:off x="4063623" y="3473832"/>
            <a:ext cx="984565" cy="369332"/>
          </a:xfrm>
          <a:prstGeom prst="rect">
            <a:avLst/>
          </a:prstGeom>
          <a:noFill/>
        </p:spPr>
        <p:txBody>
          <a:bodyPr wrap="none" rtlCol="0">
            <a:spAutoFit/>
          </a:bodyPr>
          <a:lstStyle/>
          <a:p>
            <a:r>
              <a:rPr lang="en-US" dirty="0"/>
              <a:t>100AMP</a:t>
            </a:r>
          </a:p>
        </p:txBody>
      </p:sp>
      <p:sp>
        <p:nvSpPr>
          <p:cNvPr id="25" name="TextBox 24">
            <a:extLst>
              <a:ext uri="{FF2B5EF4-FFF2-40B4-BE49-F238E27FC236}">
                <a16:creationId xmlns:a16="http://schemas.microsoft.com/office/drawing/2014/main" id="{B79D4D12-1DC6-3976-A8D8-D4ACBCFA2BE7}"/>
              </a:ext>
            </a:extLst>
          </p:cNvPr>
          <p:cNvSpPr txBox="1"/>
          <p:nvPr/>
        </p:nvSpPr>
        <p:spPr>
          <a:xfrm>
            <a:off x="4491930" y="2683399"/>
            <a:ext cx="984565" cy="369332"/>
          </a:xfrm>
          <a:prstGeom prst="rect">
            <a:avLst/>
          </a:prstGeom>
          <a:noFill/>
        </p:spPr>
        <p:txBody>
          <a:bodyPr wrap="square" rtlCol="0">
            <a:spAutoFit/>
          </a:bodyPr>
          <a:lstStyle/>
          <a:p>
            <a:r>
              <a:rPr lang="en-US" dirty="0"/>
              <a:t>200AMP</a:t>
            </a:r>
          </a:p>
        </p:txBody>
      </p:sp>
      <p:sp>
        <p:nvSpPr>
          <p:cNvPr id="26" name="TextBox 25">
            <a:extLst>
              <a:ext uri="{FF2B5EF4-FFF2-40B4-BE49-F238E27FC236}">
                <a16:creationId xmlns:a16="http://schemas.microsoft.com/office/drawing/2014/main" id="{E4F80221-BAA0-B7DD-229B-DB3AFF63FC6F}"/>
              </a:ext>
            </a:extLst>
          </p:cNvPr>
          <p:cNvSpPr txBox="1"/>
          <p:nvPr/>
        </p:nvSpPr>
        <p:spPr>
          <a:xfrm>
            <a:off x="3752017" y="4296443"/>
            <a:ext cx="1104648" cy="646331"/>
          </a:xfrm>
          <a:prstGeom prst="rect">
            <a:avLst/>
          </a:prstGeom>
          <a:noFill/>
        </p:spPr>
        <p:txBody>
          <a:bodyPr wrap="square" rtlCol="0">
            <a:spAutoFit/>
          </a:bodyPr>
          <a:lstStyle/>
          <a:p>
            <a:r>
              <a:rPr lang="en-US" dirty="0"/>
              <a:t>3/0 Wire</a:t>
            </a:r>
          </a:p>
          <a:p>
            <a:r>
              <a:rPr lang="en-US" dirty="0"/>
              <a:t>200AMP</a:t>
            </a:r>
          </a:p>
        </p:txBody>
      </p:sp>
      <p:sp>
        <p:nvSpPr>
          <p:cNvPr id="27" name="TextBox 26">
            <a:extLst>
              <a:ext uri="{FF2B5EF4-FFF2-40B4-BE49-F238E27FC236}">
                <a16:creationId xmlns:a16="http://schemas.microsoft.com/office/drawing/2014/main" id="{68B43557-B37D-4DF2-8458-42021826D9A3}"/>
              </a:ext>
            </a:extLst>
          </p:cNvPr>
          <p:cNvSpPr txBox="1"/>
          <p:nvPr/>
        </p:nvSpPr>
        <p:spPr>
          <a:xfrm>
            <a:off x="997783" y="4296443"/>
            <a:ext cx="1104648" cy="646331"/>
          </a:xfrm>
          <a:prstGeom prst="rect">
            <a:avLst/>
          </a:prstGeom>
          <a:noFill/>
        </p:spPr>
        <p:txBody>
          <a:bodyPr wrap="square" rtlCol="0">
            <a:spAutoFit/>
          </a:bodyPr>
          <a:lstStyle/>
          <a:p>
            <a:r>
              <a:rPr lang="en-US" dirty="0"/>
              <a:t>2GA Wire</a:t>
            </a:r>
          </a:p>
          <a:p>
            <a:r>
              <a:rPr lang="en-US" dirty="0"/>
              <a:t>100AMP</a:t>
            </a:r>
          </a:p>
        </p:txBody>
      </p:sp>
      <p:sp>
        <p:nvSpPr>
          <p:cNvPr id="28" name="TextBox 27">
            <a:extLst>
              <a:ext uri="{FF2B5EF4-FFF2-40B4-BE49-F238E27FC236}">
                <a16:creationId xmlns:a16="http://schemas.microsoft.com/office/drawing/2014/main" id="{97C26BD6-ED8B-1C01-D461-770745929973}"/>
              </a:ext>
            </a:extLst>
          </p:cNvPr>
          <p:cNvSpPr txBox="1"/>
          <p:nvPr/>
        </p:nvSpPr>
        <p:spPr>
          <a:xfrm>
            <a:off x="670291" y="5297731"/>
            <a:ext cx="3747345" cy="461665"/>
          </a:xfrm>
          <a:prstGeom prst="rect">
            <a:avLst/>
          </a:prstGeom>
          <a:noFill/>
        </p:spPr>
        <p:txBody>
          <a:bodyPr wrap="square">
            <a:spAutoFit/>
          </a:bodyPr>
          <a:lstStyle/>
          <a:p>
            <a:r>
              <a:rPr lang="en-US" sz="1200" i="0" u="none" strike="noStrike" dirty="0">
                <a:solidFill>
                  <a:srgbClr val="212121"/>
                </a:solidFill>
                <a:effectLst/>
                <a:latin typeface="Calibri" panose="020F0502020204030204" pitchFamily="34" charset="0"/>
              </a:rPr>
              <a:t>Heavier wire is more difficult to work with in both the production and installation of equipment</a:t>
            </a:r>
            <a:endParaRPr lang="en-US" sz="1200" dirty="0"/>
          </a:p>
        </p:txBody>
      </p:sp>
    </p:spTree>
    <p:extLst>
      <p:ext uri="{BB962C8B-B14F-4D97-AF65-F5344CB8AC3E}">
        <p14:creationId xmlns:p14="http://schemas.microsoft.com/office/powerpoint/2010/main" val="141860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0A60CE2-054D-45E3-A98D-764BF6FA45FE}"/>
              </a:ext>
            </a:extLst>
          </p:cNvPr>
          <p:cNvSpPr txBox="1">
            <a:spLocks/>
          </p:cNvSpPr>
          <p:nvPr/>
        </p:nvSpPr>
        <p:spPr>
          <a:xfrm>
            <a:off x="1002301" y="275237"/>
            <a:ext cx="10058400" cy="909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4000" b="1" dirty="0">
                <a:solidFill>
                  <a:schemeClr val="tx1">
                    <a:lumMod val="65000"/>
                    <a:lumOff val="35000"/>
                  </a:schemeClr>
                </a:solidFill>
                <a:latin typeface="Rift" panose="00000500000000000000" pitchFamily="50" charset="0"/>
              </a:rPr>
              <a:t>Frost Free Heat Pump Operation</a:t>
            </a:r>
          </a:p>
          <a:p>
            <a:r>
              <a:rPr lang="en-US" sz="1900" i="1" dirty="0">
                <a:solidFill>
                  <a:schemeClr val="tx1">
                    <a:lumMod val="65000"/>
                    <a:lumOff val="35000"/>
                  </a:schemeClr>
                </a:solidFill>
                <a:latin typeface="+mn-lt"/>
              </a:rPr>
              <a:t>34 / 29.1 F </a:t>
            </a:r>
            <a:r>
              <a:rPr lang="en-US" sz="1900" i="1" dirty="0" err="1">
                <a:solidFill>
                  <a:schemeClr val="tx1">
                    <a:lumMod val="65000"/>
                    <a:lumOff val="35000"/>
                  </a:schemeClr>
                </a:solidFill>
                <a:latin typeface="+mn-lt"/>
              </a:rPr>
              <a:t>db</a:t>
            </a:r>
            <a:r>
              <a:rPr lang="en-US" sz="1900" i="1" dirty="0">
                <a:solidFill>
                  <a:schemeClr val="tx1">
                    <a:lumMod val="65000"/>
                    <a:lumOff val="35000"/>
                  </a:schemeClr>
                </a:solidFill>
                <a:latin typeface="+mn-lt"/>
              </a:rPr>
              <a:t>/</a:t>
            </a:r>
            <a:r>
              <a:rPr lang="en-US" sz="1900" i="1" dirty="0" err="1">
                <a:solidFill>
                  <a:schemeClr val="tx1">
                    <a:lumMod val="65000"/>
                    <a:lumOff val="35000"/>
                  </a:schemeClr>
                </a:solidFill>
                <a:latin typeface="+mn-lt"/>
              </a:rPr>
              <a:t>wb</a:t>
            </a:r>
            <a:r>
              <a:rPr lang="en-US" sz="1900" i="1" dirty="0">
                <a:solidFill>
                  <a:schemeClr val="tx1">
                    <a:lumMod val="65000"/>
                    <a:lumOff val="35000"/>
                  </a:schemeClr>
                </a:solidFill>
                <a:latin typeface="+mn-lt"/>
              </a:rPr>
              <a:t> ; 20.6 F dewpoint</a:t>
            </a:r>
          </a:p>
        </p:txBody>
      </p:sp>
      <p:sp>
        <p:nvSpPr>
          <p:cNvPr id="3" name="TextBox 2">
            <a:extLst>
              <a:ext uri="{FF2B5EF4-FFF2-40B4-BE49-F238E27FC236}">
                <a16:creationId xmlns:a16="http://schemas.microsoft.com/office/drawing/2014/main" id="{758625B8-9E3E-074D-7980-A794FE3202F1}"/>
              </a:ext>
            </a:extLst>
          </p:cNvPr>
          <p:cNvSpPr txBox="1"/>
          <p:nvPr/>
        </p:nvSpPr>
        <p:spPr>
          <a:xfrm>
            <a:off x="793692" y="4425620"/>
            <a:ext cx="1222249" cy="369332"/>
          </a:xfrm>
          <a:prstGeom prst="rect">
            <a:avLst/>
          </a:prstGeom>
          <a:noFill/>
        </p:spPr>
        <p:txBody>
          <a:bodyPr wrap="square" rtlCol="0">
            <a:spAutoFit/>
          </a:bodyPr>
          <a:lstStyle/>
          <a:p>
            <a:r>
              <a:rPr lang="en-US" dirty="0"/>
              <a:t>34° F DB</a:t>
            </a:r>
          </a:p>
        </p:txBody>
      </p:sp>
      <p:sp>
        <p:nvSpPr>
          <p:cNvPr id="7" name="TextBox 6">
            <a:extLst>
              <a:ext uri="{FF2B5EF4-FFF2-40B4-BE49-F238E27FC236}">
                <a16:creationId xmlns:a16="http://schemas.microsoft.com/office/drawing/2014/main" id="{EC03700B-AAA9-58DE-5C8F-B279B8EE18C3}"/>
              </a:ext>
            </a:extLst>
          </p:cNvPr>
          <p:cNvSpPr txBox="1"/>
          <p:nvPr/>
        </p:nvSpPr>
        <p:spPr>
          <a:xfrm>
            <a:off x="2853531" y="2478080"/>
            <a:ext cx="1104900" cy="646331"/>
          </a:xfrm>
          <a:prstGeom prst="rect">
            <a:avLst/>
          </a:prstGeom>
          <a:noFill/>
        </p:spPr>
        <p:txBody>
          <a:bodyPr wrap="square" rtlCol="0">
            <a:spAutoFit/>
          </a:bodyPr>
          <a:lstStyle/>
          <a:p>
            <a:r>
              <a:rPr lang="en-US" dirty="0"/>
              <a:t>24°F DB</a:t>
            </a:r>
          </a:p>
          <a:p>
            <a:endParaRPr lang="en-US" dirty="0"/>
          </a:p>
        </p:txBody>
      </p:sp>
      <p:sp>
        <p:nvSpPr>
          <p:cNvPr id="10" name="TextBox 9">
            <a:extLst>
              <a:ext uri="{FF2B5EF4-FFF2-40B4-BE49-F238E27FC236}">
                <a16:creationId xmlns:a16="http://schemas.microsoft.com/office/drawing/2014/main" id="{651B6B95-00AB-996C-4EAC-5D50027E4192}"/>
              </a:ext>
            </a:extLst>
          </p:cNvPr>
          <p:cNvSpPr txBox="1"/>
          <p:nvPr/>
        </p:nvSpPr>
        <p:spPr>
          <a:xfrm>
            <a:off x="7055829" y="5172075"/>
            <a:ext cx="1388196" cy="646331"/>
          </a:xfrm>
          <a:prstGeom prst="rect">
            <a:avLst/>
          </a:prstGeom>
          <a:noFill/>
          <a:ln>
            <a:noFill/>
          </a:ln>
        </p:spPr>
        <p:txBody>
          <a:bodyPr wrap="square" rtlCol="0">
            <a:spAutoFit/>
          </a:bodyPr>
          <a:lstStyle/>
          <a:p>
            <a:r>
              <a:rPr lang="en-US" dirty="0"/>
              <a:t>20°F coil temperature</a:t>
            </a:r>
          </a:p>
        </p:txBody>
      </p:sp>
      <p:sp>
        <p:nvSpPr>
          <p:cNvPr id="11" name="TextBox 10">
            <a:extLst>
              <a:ext uri="{FF2B5EF4-FFF2-40B4-BE49-F238E27FC236}">
                <a16:creationId xmlns:a16="http://schemas.microsoft.com/office/drawing/2014/main" id="{BE137B14-64D6-8108-3F2D-3BB8500FC164}"/>
              </a:ext>
            </a:extLst>
          </p:cNvPr>
          <p:cNvSpPr txBox="1"/>
          <p:nvPr/>
        </p:nvSpPr>
        <p:spPr>
          <a:xfrm>
            <a:off x="8298505" y="5079742"/>
            <a:ext cx="2540945" cy="738664"/>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a:t>
            </a:r>
            <a:r>
              <a:rPr lang="en-US" dirty="0"/>
              <a:t>    20.6° F dew point</a:t>
            </a:r>
          </a:p>
          <a:p>
            <a:r>
              <a:rPr lang="en-US" dirty="0"/>
              <a:t>       Frost form</a:t>
            </a:r>
          </a:p>
        </p:txBody>
      </p:sp>
      <p:sp>
        <p:nvSpPr>
          <p:cNvPr id="12" name="TextBox 11">
            <a:extLst>
              <a:ext uri="{FF2B5EF4-FFF2-40B4-BE49-F238E27FC236}">
                <a16:creationId xmlns:a16="http://schemas.microsoft.com/office/drawing/2014/main" id="{4B7D73CC-FC83-4DC6-1950-7383258B4C35}"/>
              </a:ext>
            </a:extLst>
          </p:cNvPr>
          <p:cNvSpPr txBox="1"/>
          <p:nvPr/>
        </p:nvSpPr>
        <p:spPr>
          <a:xfrm>
            <a:off x="6317673" y="1941594"/>
            <a:ext cx="5687907" cy="1877437"/>
          </a:xfrm>
          <a:prstGeom prst="rect">
            <a:avLst/>
          </a:prstGeom>
          <a:noFill/>
        </p:spPr>
        <p:txBody>
          <a:bodyPr wrap="square" rtlCol="0">
            <a:spAutoFit/>
          </a:bodyPr>
          <a:lstStyle/>
          <a:p>
            <a:r>
              <a:rPr lang="en-US" sz="2400" dirty="0"/>
              <a:t>Preventative Action: Inject Hot Gas to raise the source coil above dew point</a:t>
            </a:r>
          </a:p>
          <a:p>
            <a:endParaRPr lang="en-US" sz="2400" dirty="0"/>
          </a:p>
          <a:p>
            <a:pPr marL="342900" indent="-342900">
              <a:buFont typeface="Arial" panose="020B0604020202020204" pitchFamily="34" charset="0"/>
              <a:buChar char="•"/>
            </a:pPr>
            <a:r>
              <a:rPr lang="en-US" sz="2000" dirty="0"/>
              <a:t>20°F source coil + 4°F = 24° F source coil</a:t>
            </a:r>
          </a:p>
          <a:p>
            <a:endParaRPr lang="en-US" sz="2400" b="1" u="sng" dirty="0"/>
          </a:p>
        </p:txBody>
      </p:sp>
      <p:pic>
        <p:nvPicPr>
          <p:cNvPr id="13" name="Picture 12">
            <a:extLst>
              <a:ext uri="{FF2B5EF4-FFF2-40B4-BE49-F238E27FC236}">
                <a16:creationId xmlns:a16="http://schemas.microsoft.com/office/drawing/2014/main" id="{6F9985F0-1966-521E-671D-3654420B6AD3}"/>
              </a:ext>
            </a:extLst>
          </p:cNvPr>
          <p:cNvPicPr>
            <a:picLocks noChangeAspect="1"/>
          </p:cNvPicPr>
          <p:nvPr/>
        </p:nvPicPr>
        <p:blipFill>
          <a:blip r:embed="rId3"/>
          <a:stretch>
            <a:fillRect/>
          </a:stretch>
        </p:blipFill>
        <p:spPr>
          <a:xfrm>
            <a:off x="2102793" y="2854178"/>
            <a:ext cx="4096287" cy="3145090"/>
          </a:xfrm>
          <a:prstGeom prst="rect">
            <a:avLst/>
          </a:prstGeom>
        </p:spPr>
      </p:pic>
      <p:cxnSp>
        <p:nvCxnSpPr>
          <p:cNvPr id="14" name="Straight Arrow Connector 13">
            <a:extLst>
              <a:ext uri="{FF2B5EF4-FFF2-40B4-BE49-F238E27FC236}">
                <a16:creationId xmlns:a16="http://schemas.microsoft.com/office/drawing/2014/main" id="{6FE2719B-4366-157F-E253-93255684B032}"/>
              </a:ext>
            </a:extLst>
          </p:cNvPr>
          <p:cNvCxnSpPr>
            <a:cxnSpLocks/>
          </p:cNvCxnSpPr>
          <p:nvPr/>
        </p:nvCxnSpPr>
        <p:spPr>
          <a:xfrm>
            <a:off x="5281692" y="4964050"/>
            <a:ext cx="1465966" cy="47773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734B4C5-70FE-C37C-56DA-C84375A969CF}"/>
              </a:ext>
            </a:extLst>
          </p:cNvPr>
          <p:cNvSpPr txBox="1"/>
          <p:nvPr/>
        </p:nvSpPr>
        <p:spPr>
          <a:xfrm>
            <a:off x="6535216" y="4149804"/>
            <a:ext cx="5480983" cy="738664"/>
          </a:xfrm>
          <a:prstGeom prst="rect">
            <a:avLst/>
          </a:prstGeom>
          <a:noFill/>
        </p:spPr>
        <p:txBody>
          <a:bodyPr wrap="square" rtlCol="0">
            <a:spAutoFit/>
          </a:bodyPr>
          <a:lstStyle/>
          <a:p>
            <a:r>
              <a:rPr lang="en-US" sz="2400" b="1" u="sng" dirty="0">
                <a:solidFill>
                  <a:srgbClr val="FF0000"/>
                </a:solidFill>
              </a:rPr>
              <a:t>Continuous Heat Pump Operation</a:t>
            </a:r>
          </a:p>
          <a:p>
            <a:endParaRPr lang="en-US" dirty="0">
              <a:solidFill>
                <a:srgbClr val="FF0000"/>
              </a:solidFill>
            </a:endParaRPr>
          </a:p>
        </p:txBody>
      </p:sp>
      <p:sp>
        <p:nvSpPr>
          <p:cNvPr id="8" name="Arrow: Up 7">
            <a:extLst>
              <a:ext uri="{FF2B5EF4-FFF2-40B4-BE49-F238E27FC236}">
                <a16:creationId xmlns:a16="http://schemas.microsoft.com/office/drawing/2014/main" id="{B34E4C33-F116-B1EE-08C8-9F27B35BA279}"/>
              </a:ext>
            </a:extLst>
          </p:cNvPr>
          <p:cNvSpPr/>
          <p:nvPr/>
        </p:nvSpPr>
        <p:spPr>
          <a:xfrm>
            <a:off x="4118619" y="1694854"/>
            <a:ext cx="590550" cy="129540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A65178A4-49BC-6176-F7CD-EA8FBB3E0CA8}"/>
              </a:ext>
            </a:extLst>
          </p:cNvPr>
          <p:cNvSpPr/>
          <p:nvPr/>
        </p:nvSpPr>
        <p:spPr>
          <a:xfrm rot="21026658">
            <a:off x="880832" y="4859618"/>
            <a:ext cx="1771650" cy="43815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2" name="TextBox 1">
            <a:extLst>
              <a:ext uri="{FF2B5EF4-FFF2-40B4-BE49-F238E27FC236}">
                <a16:creationId xmlns:a16="http://schemas.microsoft.com/office/drawing/2014/main" id="{701A7687-46B2-2D00-894C-1D0C85A2F2D8}"/>
              </a:ext>
            </a:extLst>
          </p:cNvPr>
          <p:cNvSpPr txBox="1"/>
          <p:nvPr/>
        </p:nvSpPr>
        <p:spPr>
          <a:xfrm>
            <a:off x="6317673" y="3340650"/>
            <a:ext cx="5698526" cy="677108"/>
          </a:xfrm>
          <a:prstGeom prst="rect">
            <a:avLst/>
          </a:prstGeom>
          <a:noFill/>
        </p:spPr>
        <p:txBody>
          <a:bodyPr wrap="square" rtlCol="0">
            <a:spAutoFit/>
          </a:bodyPr>
          <a:lstStyle/>
          <a:p>
            <a:pPr marL="285750" indent="-285750">
              <a:buFont typeface="Arial" panose="020B0604020202020204" pitchFamily="34" charset="0"/>
              <a:buChar char="•"/>
            </a:pPr>
            <a:r>
              <a:rPr lang="en-US" sz="2000" dirty="0"/>
              <a:t> 34°F = dry bulb ambient </a:t>
            </a:r>
          </a:p>
          <a:p>
            <a:endParaRPr lang="en-US" dirty="0"/>
          </a:p>
        </p:txBody>
      </p:sp>
    </p:spTree>
    <p:extLst>
      <p:ext uri="{BB962C8B-B14F-4D97-AF65-F5344CB8AC3E}">
        <p14:creationId xmlns:p14="http://schemas.microsoft.com/office/powerpoint/2010/main" val="22854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12348-8984-2459-78A2-F8A73CAA0FA3}"/>
              </a:ext>
            </a:extLst>
          </p:cNvPr>
          <p:cNvSpPr>
            <a:spLocks noGrp="1"/>
          </p:cNvSpPr>
          <p:nvPr>
            <p:ph type="title"/>
          </p:nvPr>
        </p:nvSpPr>
        <p:spPr/>
        <p:txBody>
          <a:bodyPr/>
          <a:lstStyle/>
          <a:p>
            <a:r>
              <a:rPr lang="en-US" dirty="0"/>
              <a:t>100% DOAS – Design Considerations: </a:t>
            </a:r>
          </a:p>
        </p:txBody>
      </p:sp>
      <p:sp>
        <p:nvSpPr>
          <p:cNvPr id="3" name="Content Placeholder 2">
            <a:extLst>
              <a:ext uri="{FF2B5EF4-FFF2-40B4-BE49-F238E27FC236}">
                <a16:creationId xmlns:a16="http://schemas.microsoft.com/office/drawing/2014/main" id="{1EB5AD40-A4E2-015B-6DC7-79A6E95ECADC}"/>
              </a:ext>
            </a:extLst>
          </p:cNvPr>
          <p:cNvSpPr>
            <a:spLocks noGrp="1"/>
          </p:cNvSpPr>
          <p:nvPr>
            <p:ph idx="1"/>
          </p:nvPr>
        </p:nvSpPr>
        <p:spPr>
          <a:xfrm>
            <a:off x="838200" y="1520825"/>
            <a:ext cx="10515600" cy="4081189"/>
          </a:xfrm>
        </p:spPr>
        <p:txBody>
          <a:bodyPr/>
          <a:lstStyle/>
          <a:p>
            <a:pPr marL="342900" indent="-342900">
              <a:buFont typeface="Arial" panose="020B0604020202020204" pitchFamily="34" charset="0"/>
              <a:buChar char="•"/>
            </a:pPr>
            <a:r>
              <a:rPr lang="en-US" sz="2000" dirty="0"/>
              <a:t>Preheat is required unless the EAT ≥15°F to load heat exchanger (indoor coil)</a:t>
            </a:r>
          </a:p>
          <a:p>
            <a:pPr marL="1257300" lvl="2" indent="-342900">
              <a:buFont typeface="Arial" panose="020B0604020202020204" pitchFamily="34" charset="0"/>
              <a:buChar char="•"/>
            </a:pPr>
            <a:r>
              <a:rPr lang="en-US" dirty="0"/>
              <a:t>Electric heat</a:t>
            </a:r>
          </a:p>
          <a:p>
            <a:pPr marL="1257300" lvl="2" indent="-342900">
              <a:buFont typeface="Arial" panose="020B0604020202020204" pitchFamily="34" charset="0"/>
              <a:buChar char="•"/>
            </a:pPr>
            <a:r>
              <a:rPr lang="en-US" dirty="0"/>
              <a:t>Hot water heat – central plant ? run around loop ?  </a:t>
            </a:r>
          </a:p>
          <a:p>
            <a:pPr lvl="2"/>
            <a:endParaRPr lang="en-US" dirty="0"/>
          </a:p>
          <a:p>
            <a:pPr marL="342900" indent="-342900">
              <a:buFont typeface="Arial" panose="020B0604020202020204" pitchFamily="34" charset="0"/>
              <a:buChar char="•"/>
            </a:pPr>
            <a:r>
              <a:rPr lang="en-US" sz="2000" dirty="0"/>
              <a:t>Final supply discharge air temperature, E</a:t>
            </a:r>
            <a:r>
              <a:rPr lang="en-US" sz="2000" u="sng" dirty="0"/>
              <a:t>mergency</a:t>
            </a:r>
            <a:r>
              <a:rPr lang="en-US" sz="2000" dirty="0"/>
              <a:t> / A</a:t>
            </a:r>
            <a:r>
              <a:rPr lang="en-US" sz="2000" u="sng" dirty="0"/>
              <a:t>uxiliary</a:t>
            </a:r>
            <a:r>
              <a:rPr lang="en-US" sz="2000" dirty="0"/>
              <a:t> heat</a:t>
            </a:r>
          </a:p>
          <a:p>
            <a:pPr marL="1257300" lvl="2" indent="-342900">
              <a:buFont typeface="Arial" panose="020B0604020202020204" pitchFamily="34" charset="0"/>
              <a:buChar char="•"/>
            </a:pPr>
            <a:r>
              <a:rPr lang="en-US" dirty="0"/>
              <a:t>Selected for full range of Temperature Difference</a:t>
            </a:r>
          </a:p>
          <a:p>
            <a:pPr marL="2171700" lvl="4" indent="-342900">
              <a:buFont typeface="Arial" panose="020B0604020202020204" pitchFamily="34" charset="0"/>
              <a:buChar char="•"/>
            </a:pPr>
            <a:r>
              <a:rPr lang="en-US" sz="2000" dirty="0"/>
              <a:t>Electric 150 KW, MOCP = 200 A</a:t>
            </a:r>
          </a:p>
          <a:p>
            <a:pPr marL="2171700" lvl="4" indent="-342900">
              <a:buFont typeface="Arial" panose="020B0604020202020204" pitchFamily="34" charset="0"/>
              <a:buChar char="•"/>
            </a:pPr>
            <a:r>
              <a:rPr lang="en-US" sz="2000" dirty="0"/>
              <a:t>Heat Pump + 50 KW trim, MOCP = 300 A</a:t>
            </a:r>
          </a:p>
          <a:p>
            <a:pPr marL="2171700" lvl="4" indent="-342900">
              <a:buFont typeface="Arial" panose="020B0604020202020204" pitchFamily="34" charset="0"/>
              <a:buChar char="•"/>
            </a:pPr>
            <a:r>
              <a:rPr lang="en-US" sz="2000" dirty="0"/>
              <a:t>Heat Pump + 50 KW trim w/ “Lock Out”, MOCP = 175 A</a:t>
            </a:r>
            <a:r>
              <a:rPr lang="en-US" sz="2000" dirty="0">
                <a:highlight>
                  <a:srgbClr val="FFFF00"/>
                </a:highlight>
              </a:rPr>
              <a:t> </a:t>
            </a:r>
          </a:p>
          <a:p>
            <a:pPr marL="2171700" lvl="4" indent="-342900">
              <a:buFont typeface="Arial" panose="020B0604020202020204" pitchFamily="34" charset="0"/>
              <a:buChar char="•"/>
            </a:pPr>
            <a:r>
              <a:rPr lang="en-US" sz="2000" dirty="0"/>
              <a:t>Unit design: MCA = 180 A and MOCP 200 A</a:t>
            </a:r>
          </a:p>
          <a:p>
            <a:endParaRPr lang="en-US" sz="2000" dirty="0"/>
          </a:p>
        </p:txBody>
      </p:sp>
    </p:spTree>
    <p:extLst>
      <p:ext uri="{BB962C8B-B14F-4D97-AF65-F5344CB8AC3E}">
        <p14:creationId xmlns:p14="http://schemas.microsoft.com/office/powerpoint/2010/main" val="216895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12348-8984-2459-78A2-F8A73CAA0FA3}"/>
              </a:ext>
            </a:extLst>
          </p:cNvPr>
          <p:cNvSpPr>
            <a:spLocks noGrp="1"/>
          </p:cNvSpPr>
          <p:nvPr>
            <p:ph type="title"/>
          </p:nvPr>
        </p:nvSpPr>
        <p:spPr/>
        <p:txBody>
          <a:bodyPr/>
          <a:lstStyle/>
          <a:p>
            <a:r>
              <a:rPr lang="en-US" dirty="0"/>
              <a:t>Mixed Air – Design Considerations: </a:t>
            </a:r>
            <a:br>
              <a:rPr lang="en-US" dirty="0"/>
            </a:br>
            <a:r>
              <a:rPr lang="en-US" sz="2400" dirty="0"/>
              <a:t>Offset heat loss</a:t>
            </a:r>
          </a:p>
        </p:txBody>
      </p:sp>
      <p:sp>
        <p:nvSpPr>
          <p:cNvPr id="3" name="Content Placeholder 2">
            <a:extLst>
              <a:ext uri="{FF2B5EF4-FFF2-40B4-BE49-F238E27FC236}">
                <a16:creationId xmlns:a16="http://schemas.microsoft.com/office/drawing/2014/main" id="{1EB5AD40-A4E2-015B-6DC7-79A6E95ECADC}"/>
              </a:ext>
            </a:extLst>
          </p:cNvPr>
          <p:cNvSpPr>
            <a:spLocks noGrp="1"/>
          </p:cNvSpPr>
          <p:nvPr>
            <p:ph idx="1"/>
          </p:nvPr>
        </p:nvSpPr>
        <p:spPr>
          <a:xfrm>
            <a:off x="457200" y="1245530"/>
            <a:ext cx="10515600" cy="4081189"/>
          </a:xfrm>
        </p:spPr>
        <p:txBody>
          <a:bodyPr>
            <a:normAutofit lnSpcReduction="10000"/>
          </a:bodyPr>
          <a:lstStyle/>
          <a:p>
            <a:pPr marL="1257300" lvl="2" indent="-342900">
              <a:buFont typeface="Arial" panose="020B0604020202020204" pitchFamily="34" charset="0"/>
              <a:buChar char="•"/>
            </a:pPr>
            <a:endParaRPr lang="en-US" dirty="0"/>
          </a:p>
          <a:p>
            <a:pPr marL="800100" lvl="1" indent="-342900">
              <a:buFont typeface="Arial" panose="020B0604020202020204" pitchFamily="34" charset="0"/>
              <a:buChar char="•"/>
            </a:pPr>
            <a:r>
              <a:rPr lang="en-US" sz="2000" dirty="0"/>
              <a:t>Supply Air Temperature to Offset Space Heat Loss: </a:t>
            </a:r>
          </a:p>
          <a:p>
            <a:pPr marL="1257300" lvl="2" indent="-342900">
              <a:buFont typeface="Arial" panose="020B0604020202020204" pitchFamily="34" charset="0"/>
              <a:buChar char="•"/>
            </a:pPr>
            <a:r>
              <a:rPr lang="en-US" dirty="0"/>
              <a:t>Heat pump operation plus terminal reheat</a:t>
            </a:r>
          </a:p>
          <a:p>
            <a:pPr marL="1257300" lvl="2" indent="-342900">
              <a:buFont typeface="Arial" panose="020B0604020202020204" pitchFamily="34" charset="0"/>
              <a:buChar char="•"/>
            </a:pPr>
            <a:r>
              <a:rPr lang="en-US" dirty="0"/>
              <a:t>Auxiliary electric heat integral to unit  (constant temp = all zones)</a:t>
            </a:r>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r>
              <a:rPr lang="en-US" sz="2000" dirty="0"/>
              <a:t>How is Emergency / Auxiliary Heat Sized, “it depends” ……..</a:t>
            </a:r>
          </a:p>
          <a:p>
            <a:pPr marL="1257300" lvl="2" indent="-342900">
              <a:buFont typeface="Arial" panose="020B0604020202020204" pitchFamily="34" charset="0"/>
              <a:buChar char="•"/>
            </a:pPr>
            <a:r>
              <a:rPr lang="en-US" dirty="0"/>
              <a:t>How much terminal / duct heat is available? </a:t>
            </a:r>
          </a:p>
          <a:p>
            <a:pPr marL="1257300" lvl="2" indent="-342900">
              <a:buFont typeface="Arial" panose="020B0604020202020204" pitchFamily="34" charset="0"/>
              <a:buChar char="•"/>
            </a:pPr>
            <a:r>
              <a:rPr lang="en-US" dirty="0"/>
              <a:t>Heat pump capacity ?</a:t>
            </a:r>
          </a:p>
          <a:p>
            <a:pPr marL="1257300" lvl="2" indent="-342900">
              <a:buFont typeface="Arial" panose="020B0604020202020204" pitchFamily="34" charset="0"/>
              <a:buChar char="•"/>
            </a:pPr>
            <a:r>
              <a:rPr lang="en-US" dirty="0"/>
              <a:t>Plan B for heat?</a:t>
            </a:r>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r>
              <a:rPr lang="en-US" sz="2000" dirty="0"/>
              <a:t>Enthalpy Wheel: </a:t>
            </a:r>
          </a:p>
          <a:p>
            <a:pPr marL="1257300" lvl="2" indent="-342900">
              <a:buFont typeface="Arial" panose="020B0604020202020204" pitchFamily="34" charset="0"/>
              <a:buChar char="•"/>
            </a:pPr>
            <a:r>
              <a:rPr lang="en-US" dirty="0"/>
              <a:t>Can we introduce ? </a:t>
            </a:r>
          </a:p>
          <a:p>
            <a:pPr marL="1257300" lvl="2" indent="-342900">
              <a:buFont typeface="Arial" panose="020B0604020202020204" pitchFamily="34" charset="0"/>
              <a:buChar char="•"/>
            </a:pPr>
            <a:r>
              <a:rPr lang="en-US" dirty="0"/>
              <a:t>Increase overall Mixed Air Temperature.</a:t>
            </a:r>
          </a:p>
          <a:p>
            <a:pPr marL="1714500" lvl="3"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4070351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F1587-CE6D-3F27-4166-25B905E5F384}"/>
              </a:ext>
            </a:extLst>
          </p:cNvPr>
          <p:cNvSpPr>
            <a:spLocks noGrp="1"/>
          </p:cNvSpPr>
          <p:nvPr>
            <p:ph type="title"/>
          </p:nvPr>
        </p:nvSpPr>
        <p:spPr>
          <a:xfrm>
            <a:off x="404036" y="273323"/>
            <a:ext cx="12118109" cy="1325563"/>
          </a:xfrm>
        </p:spPr>
        <p:txBody>
          <a:bodyPr/>
          <a:lstStyle/>
          <a:p>
            <a:r>
              <a:rPr lang="en-US" dirty="0"/>
              <a:t>Enthalpy wheel 100% OA – Design Considerations</a:t>
            </a:r>
          </a:p>
        </p:txBody>
      </p:sp>
      <p:sp>
        <p:nvSpPr>
          <p:cNvPr id="3" name="Content Placeholder 2">
            <a:extLst>
              <a:ext uri="{FF2B5EF4-FFF2-40B4-BE49-F238E27FC236}">
                <a16:creationId xmlns:a16="http://schemas.microsoft.com/office/drawing/2014/main" id="{0177FF27-4D33-9859-A09C-4F8533B46C72}"/>
              </a:ext>
            </a:extLst>
          </p:cNvPr>
          <p:cNvSpPr>
            <a:spLocks noGrp="1"/>
          </p:cNvSpPr>
          <p:nvPr>
            <p:ph idx="1"/>
          </p:nvPr>
        </p:nvSpPr>
        <p:spPr>
          <a:xfrm>
            <a:off x="838200" y="1177925"/>
            <a:ext cx="10515600" cy="4081189"/>
          </a:xfrm>
        </p:spPr>
        <p:txBody>
          <a:bodyPr/>
          <a:lstStyle/>
          <a:p>
            <a:pPr marL="342900" indent="-342900">
              <a:buFont typeface="Arial" panose="020B0604020202020204" pitchFamily="34" charset="0"/>
              <a:buChar char="•"/>
            </a:pPr>
            <a:r>
              <a:rPr lang="en-US" sz="2000" dirty="0"/>
              <a:t>Enthalpy Wheel: </a:t>
            </a:r>
          </a:p>
          <a:p>
            <a:pPr marL="1257300" lvl="2" indent="-342900">
              <a:buFont typeface="Arial" panose="020B0604020202020204" pitchFamily="34" charset="0"/>
              <a:buChar char="•"/>
            </a:pPr>
            <a:r>
              <a:rPr lang="en-US" dirty="0"/>
              <a:t>VFD defrost is recommended </a:t>
            </a:r>
          </a:p>
          <a:p>
            <a:pPr marL="1257300" lvl="2" indent="-342900">
              <a:buFont typeface="Arial" panose="020B0604020202020204" pitchFamily="34" charset="0"/>
              <a:buChar char="•"/>
            </a:pPr>
            <a:r>
              <a:rPr lang="en-US" dirty="0"/>
              <a:t>Increase wheel ( diameter / thickness ) for improved performance</a:t>
            </a:r>
          </a:p>
          <a:p>
            <a:pPr marL="1257300" lvl="2" indent="-342900">
              <a:buFont typeface="Arial" panose="020B0604020202020204" pitchFamily="34" charset="0"/>
              <a:buChar char="•"/>
            </a:pPr>
            <a:r>
              <a:rPr lang="en-US" dirty="0"/>
              <a:t>Energy Recovery: return airflow CFM impacts performance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Include </a:t>
            </a:r>
            <a:r>
              <a:rPr lang="en-US" sz="2000" u="sng" dirty="0"/>
              <a:t>Emergency</a:t>
            </a:r>
            <a:r>
              <a:rPr lang="en-US" sz="2000" dirty="0"/>
              <a:t> / </a:t>
            </a:r>
            <a:r>
              <a:rPr lang="en-US" sz="2000" u="sng" dirty="0"/>
              <a:t>Auxiliary</a:t>
            </a:r>
            <a:r>
              <a:rPr lang="en-US" sz="2000" dirty="0"/>
              <a:t> Electric Heat:</a:t>
            </a:r>
          </a:p>
          <a:p>
            <a:pPr marL="1714500" lvl="3" indent="-342900">
              <a:buFont typeface="Arial" panose="020B0604020202020204" pitchFamily="34" charset="0"/>
              <a:buChar char="•"/>
            </a:pPr>
            <a:r>
              <a:rPr lang="en-US" sz="2000" dirty="0"/>
              <a:t>Selected for full range of Temperature Difference</a:t>
            </a:r>
          </a:p>
          <a:p>
            <a:pPr marL="2171700" lvl="4" indent="-342900">
              <a:buFont typeface="Arial" panose="020B0604020202020204" pitchFamily="34" charset="0"/>
              <a:buChar char="•"/>
            </a:pPr>
            <a:r>
              <a:rPr lang="en-US" sz="2000" dirty="0"/>
              <a:t>Electric 150 KW, MOCP = 200 A</a:t>
            </a:r>
          </a:p>
          <a:p>
            <a:pPr marL="2171700" lvl="4" indent="-342900">
              <a:buFont typeface="Arial" panose="020B0604020202020204" pitchFamily="34" charset="0"/>
              <a:buChar char="•"/>
            </a:pPr>
            <a:r>
              <a:rPr lang="en-US" sz="2000" dirty="0"/>
              <a:t>Heat Pump + 70 KW trim, MOCP = 300 A</a:t>
            </a:r>
          </a:p>
          <a:p>
            <a:pPr marL="2171700" lvl="4" indent="-342900">
              <a:buFont typeface="Arial" panose="020B0604020202020204" pitchFamily="34" charset="0"/>
              <a:buChar char="•"/>
            </a:pPr>
            <a:r>
              <a:rPr lang="en-US" sz="2000" dirty="0"/>
              <a:t>Heat Pump + 70 KW trim w/ “Lock Out”, MOCP = 175 A</a:t>
            </a:r>
            <a:r>
              <a:rPr lang="en-US" sz="2000" dirty="0">
                <a:highlight>
                  <a:srgbClr val="FFFF00"/>
                </a:highlight>
              </a:rPr>
              <a:t> </a:t>
            </a:r>
          </a:p>
          <a:p>
            <a:pPr marL="2171700" lvl="4" indent="-342900">
              <a:buFont typeface="Arial" panose="020B0604020202020204" pitchFamily="34" charset="0"/>
              <a:buChar char="•"/>
            </a:pPr>
            <a:r>
              <a:rPr lang="en-US" sz="2000" dirty="0"/>
              <a:t>Unit design: MCA = 180 A and MOCP 200 A</a:t>
            </a:r>
          </a:p>
          <a:p>
            <a:pPr marL="1714500" lvl="3" indent="-342900">
              <a:buFont typeface="Arial" panose="020B0604020202020204" pitchFamily="34" charset="0"/>
              <a:buChar char="•"/>
            </a:pPr>
            <a:endParaRPr lang="en-US" sz="2000" dirty="0"/>
          </a:p>
          <a:p>
            <a:endParaRPr lang="en-US" sz="2000" dirty="0"/>
          </a:p>
        </p:txBody>
      </p:sp>
    </p:spTree>
    <p:extLst>
      <p:ext uri="{BB962C8B-B14F-4D97-AF65-F5344CB8AC3E}">
        <p14:creationId xmlns:p14="http://schemas.microsoft.com/office/powerpoint/2010/main" val="4180867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A4947-F22A-CAA2-1042-9B04AF17EA35}"/>
              </a:ext>
            </a:extLst>
          </p:cNvPr>
          <p:cNvSpPr>
            <a:spLocks noGrp="1"/>
          </p:cNvSpPr>
          <p:nvPr>
            <p:ph type="title"/>
          </p:nvPr>
        </p:nvSpPr>
        <p:spPr/>
        <p:txBody>
          <a:bodyPr/>
          <a:lstStyle/>
          <a:p>
            <a:r>
              <a:rPr lang="en-US" dirty="0"/>
              <a:t>Oversized unit – Design Considerations</a:t>
            </a:r>
          </a:p>
        </p:txBody>
      </p:sp>
      <p:sp>
        <p:nvSpPr>
          <p:cNvPr id="3" name="Content Placeholder 2">
            <a:extLst>
              <a:ext uri="{FF2B5EF4-FFF2-40B4-BE49-F238E27FC236}">
                <a16:creationId xmlns:a16="http://schemas.microsoft.com/office/drawing/2014/main" id="{19607A3B-E831-6464-D2F7-F2A7BFA3A58F}"/>
              </a:ext>
            </a:extLst>
          </p:cNvPr>
          <p:cNvSpPr>
            <a:spLocks noGrp="1"/>
          </p:cNvSpPr>
          <p:nvPr>
            <p:ph idx="1"/>
          </p:nvPr>
        </p:nvSpPr>
        <p:spPr>
          <a:xfrm>
            <a:off x="838200" y="1388405"/>
            <a:ext cx="10515600" cy="4081189"/>
          </a:xfrm>
        </p:spPr>
        <p:txBody>
          <a:bodyPr/>
          <a:lstStyle/>
          <a:p>
            <a:pPr marL="342900" marR="0" lvl="0" indent="-342900">
              <a:spcBef>
                <a:spcPts val="0"/>
              </a:spcBef>
              <a:spcAft>
                <a:spcPts val="0"/>
              </a:spcAft>
              <a:buFont typeface="Symbol" panose="05050102010706020507" pitchFamily="18" charset="2"/>
              <a:buChar char=""/>
            </a:pPr>
            <a:endParaRPr lang="en-US" sz="2000" dirty="0">
              <a:effectLst/>
            </a:endParaRPr>
          </a:p>
          <a:p>
            <a:pPr marL="342900" marR="0" lvl="0" indent="-342900">
              <a:spcBef>
                <a:spcPts val="0"/>
              </a:spcBef>
              <a:spcAft>
                <a:spcPts val="0"/>
              </a:spcAft>
              <a:buFont typeface="Arial" panose="020B0604020202020204" pitchFamily="34" charset="0"/>
              <a:buChar char="•"/>
            </a:pPr>
            <a:r>
              <a:rPr lang="en-US" sz="2000" dirty="0"/>
              <a:t>Oversized unit MOCP 110 A </a:t>
            </a:r>
          </a:p>
          <a:p>
            <a:pPr marL="1257300" lvl="2" indent="-342900">
              <a:buFont typeface="Arial" panose="020B0604020202020204" pitchFamily="34" charset="0"/>
              <a:buChar char="•"/>
            </a:pPr>
            <a:r>
              <a:rPr lang="en-US" dirty="0">
                <a:effectLst/>
              </a:rPr>
              <a:t>Lower unit and building electrical requirements</a:t>
            </a:r>
          </a:p>
          <a:p>
            <a:pPr marL="1257300" lvl="2" indent="-342900">
              <a:buFont typeface="Arial" panose="020B0604020202020204" pitchFamily="34" charset="0"/>
              <a:buChar char="•"/>
            </a:pPr>
            <a:r>
              <a:rPr lang="en-US" dirty="0">
                <a:effectLst/>
              </a:rPr>
              <a:t>Lower building electrical → lower first costs and installed costs</a:t>
            </a:r>
          </a:p>
          <a:p>
            <a:pPr marL="342900" indent="-342900">
              <a:buFont typeface="Arial" panose="020B0604020202020204" pitchFamily="34" charset="0"/>
              <a:buChar char="•"/>
            </a:pPr>
            <a:r>
              <a:rPr lang="en-US" sz="2000" dirty="0">
                <a:effectLst/>
              </a:rPr>
              <a:t>Existing and Retrofit buildings </a:t>
            </a: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Oversized Units for No Emergency / Auxiliary Heat Required :</a:t>
            </a:r>
          </a:p>
          <a:p>
            <a:pPr marL="1257300" lvl="2" indent="-342900">
              <a:buFont typeface="Arial" panose="020B0604020202020204" pitchFamily="34" charset="0"/>
              <a:buChar char="•"/>
            </a:pPr>
            <a:r>
              <a:rPr lang="en-US" dirty="0"/>
              <a:t>Lower </a:t>
            </a:r>
            <a:r>
              <a:rPr lang="en-US" dirty="0" err="1"/>
              <a:t>apd</a:t>
            </a:r>
            <a:r>
              <a:rPr lang="en-US" dirty="0"/>
              <a:t> → lower tsp → lower BHP = fan operating cost savings</a:t>
            </a:r>
          </a:p>
          <a:p>
            <a:pPr marL="1257300" lvl="2" indent="-342900">
              <a:buFont typeface="Arial" panose="020B0604020202020204" pitchFamily="34" charset="0"/>
              <a:buChar char="•"/>
            </a:pPr>
            <a:r>
              <a:rPr lang="en-US" dirty="0"/>
              <a:t>Cooling becomes ‘coincident’ with coil dewpoints low(er)</a:t>
            </a:r>
          </a:p>
          <a:p>
            <a:pPr marL="2171700" lvl="4" indent="-342900">
              <a:buFont typeface="Arial" panose="020B0604020202020204" pitchFamily="34" charset="0"/>
              <a:buChar char="•"/>
            </a:pPr>
            <a:r>
              <a:rPr lang="en-US" sz="2000" dirty="0"/>
              <a:t>With lower supply humidity ratio, DOAS is a complete and total dehumidification </a:t>
            </a:r>
          </a:p>
          <a:p>
            <a:endParaRPr lang="en-US" sz="2000" dirty="0"/>
          </a:p>
        </p:txBody>
      </p:sp>
    </p:spTree>
    <p:extLst>
      <p:ext uri="{BB962C8B-B14F-4D97-AF65-F5344CB8AC3E}">
        <p14:creationId xmlns:p14="http://schemas.microsoft.com/office/powerpoint/2010/main" val="3307966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3F84E-3BF3-DF70-5A84-7B129720071B}"/>
              </a:ext>
            </a:extLst>
          </p:cNvPr>
          <p:cNvSpPr>
            <a:spLocks noGrp="1"/>
          </p:cNvSpPr>
          <p:nvPr>
            <p:ph type="title"/>
          </p:nvPr>
        </p:nvSpPr>
        <p:spPr>
          <a:xfrm>
            <a:off x="838200" y="365125"/>
            <a:ext cx="4391025" cy="1325563"/>
          </a:xfrm>
        </p:spPr>
        <p:txBody>
          <a:bodyPr/>
          <a:lstStyle/>
          <a:p>
            <a:r>
              <a:rPr lang="en-US" dirty="0"/>
              <a:t>Agenda</a:t>
            </a:r>
          </a:p>
        </p:txBody>
      </p:sp>
      <p:sp>
        <p:nvSpPr>
          <p:cNvPr id="3" name="Content Placeholder 2">
            <a:extLst>
              <a:ext uri="{FF2B5EF4-FFF2-40B4-BE49-F238E27FC236}">
                <a16:creationId xmlns:a16="http://schemas.microsoft.com/office/drawing/2014/main" id="{6E717944-1DEC-BE8A-B097-49AC39A88F9B}"/>
              </a:ext>
            </a:extLst>
          </p:cNvPr>
          <p:cNvSpPr>
            <a:spLocks noGrp="1"/>
          </p:cNvSpPr>
          <p:nvPr>
            <p:ph idx="1"/>
          </p:nvPr>
        </p:nvSpPr>
        <p:spPr/>
        <p:txBody>
          <a:bodyPr/>
          <a:lstStyle/>
          <a:p>
            <a:pPr marL="0" indent="0">
              <a:buNone/>
            </a:pPr>
            <a:r>
              <a:rPr lang="en-US" dirty="0"/>
              <a:t>Frost Free </a:t>
            </a:r>
            <a:br>
              <a:rPr lang="en-US" dirty="0"/>
            </a:br>
            <a:r>
              <a:rPr lang="en-US" dirty="0"/>
              <a:t>Heat Pump Operation</a:t>
            </a:r>
          </a:p>
        </p:txBody>
      </p:sp>
      <p:graphicFrame>
        <p:nvGraphicFramePr>
          <p:cNvPr id="6" name="Content Placeholder 2">
            <a:extLst>
              <a:ext uri="{FF2B5EF4-FFF2-40B4-BE49-F238E27FC236}">
                <a16:creationId xmlns:a16="http://schemas.microsoft.com/office/drawing/2014/main" id="{6BAB81D3-30E7-2954-141A-60767732F76E}"/>
              </a:ext>
            </a:extLst>
          </p:cNvPr>
          <p:cNvGraphicFramePr/>
          <p:nvPr/>
        </p:nvGraphicFramePr>
        <p:xfrm>
          <a:off x="5324578" y="-695326"/>
          <a:ext cx="6380592" cy="6229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descr="Check List">
            <a:extLst>
              <a:ext uri="{FF2B5EF4-FFF2-40B4-BE49-F238E27FC236}">
                <a16:creationId xmlns:a16="http://schemas.microsoft.com/office/drawing/2014/main" id="{5AF54019-9426-341B-0EE1-C7886C41AC7A}"/>
              </a:ext>
            </a:extLst>
          </p:cNvPr>
          <p:cNvSpPr/>
          <p:nvPr/>
        </p:nvSpPr>
        <p:spPr>
          <a:xfrm>
            <a:off x="5577760" y="1493752"/>
            <a:ext cx="1393375" cy="1393375"/>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p:spPr>
        <p:style>
          <a:lnRef idx="2">
            <a:schemeClr val="lt1">
              <a:hueOff val="0"/>
              <a:satOff val="0"/>
              <a:lumOff val="0"/>
              <a:alphaOff val="0"/>
            </a:schemeClr>
          </a:lnRef>
          <a:fillRef idx="1">
            <a:scrgbClr r="0" g="0" b="0"/>
          </a:fillRef>
          <a:effectRef idx="0">
            <a:schemeClr val="accent1">
              <a:shade val="50000"/>
              <a:hueOff val="43478"/>
              <a:satOff val="3462"/>
              <a:lumOff val="23665"/>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1212752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FD43B-5E30-500D-0271-A99D01711778}"/>
              </a:ext>
            </a:extLst>
          </p:cNvPr>
          <p:cNvSpPr>
            <a:spLocks noGrp="1"/>
          </p:cNvSpPr>
          <p:nvPr>
            <p:ph type="title"/>
          </p:nvPr>
        </p:nvSpPr>
        <p:spPr/>
        <p:txBody>
          <a:bodyPr/>
          <a:lstStyle/>
          <a:p>
            <a:r>
              <a:rPr lang="en-US" dirty="0"/>
              <a:t>Frost Free Heat Pump Operation – Final Design Considerations</a:t>
            </a:r>
          </a:p>
        </p:txBody>
      </p:sp>
      <p:sp>
        <p:nvSpPr>
          <p:cNvPr id="4" name="Content Placeholder 3">
            <a:extLst>
              <a:ext uri="{FF2B5EF4-FFF2-40B4-BE49-F238E27FC236}">
                <a16:creationId xmlns:a16="http://schemas.microsoft.com/office/drawing/2014/main" id="{7F42CA0C-59E0-BDFD-F3D1-5E2A8516A9FC}"/>
              </a:ext>
            </a:extLst>
          </p:cNvPr>
          <p:cNvSpPr txBox="1">
            <a:spLocks noGrp="1"/>
          </p:cNvSpPr>
          <p:nvPr>
            <p:ph idx="1"/>
          </p:nvPr>
        </p:nvSpPr>
        <p:spPr>
          <a:xfrm>
            <a:off x="838200" y="1690688"/>
            <a:ext cx="10515600" cy="4975721"/>
          </a:xfrm>
          <a:prstGeom prst="rect">
            <a:avLst/>
          </a:prstGeom>
          <a:noFill/>
        </p:spPr>
        <p:txBody>
          <a:bodyPr wrap="square" rtlCol="0">
            <a:spAutoFit/>
          </a:bodyPr>
          <a:lstStyle/>
          <a:p>
            <a:pPr marL="342900" indent="-342900">
              <a:buFont typeface="Arial" panose="020B0604020202020204" pitchFamily="34" charset="0"/>
              <a:buChar char="•"/>
            </a:pPr>
            <a:r>
              <a:rPr lang="en-US" sz="2000" dirty="0"/>
              <a:t>Oversize could be applied for any of the applications reviewed</a:t>
            </a:r>
          </a:p>
          <a:p>
            <a:pPr marL="800100" lvl="1" indent="-342900">
              <a:buFont typeface="Arial" panose="020B0604020202020204" pitchFamily="34" charset="0"/>
              <a:buChar char="•"/>
            </a:pPr>
            <a:r>
              <a:rPr lang="en-US" sz="2000" dirty="0"/>
              <a:t>First cost of equipment increases</a:t>
            </a:r>
          </a:p>
          <a:p>
            <a:pPr marL="800100" lvl="1" indent="-342900">
              <a:buFont typeface="Arial" panose="020B0604020202020204" pitchFamily="34" charset="0"/>
              <a:buChar char="•"/>
            </a:pPr>
            <a:r>
              <a:rPr lang="en-US" sz="2000" dirty="0"/>
              <a:t>What is Plan ‘B’ for heat </a:t>
            </a:r>
          </a:p>
          <a:p>
            <a:pPr marL="342900" indent="-342900">
              <a:buFont typeface="Arial" panose="020B0604020202020204" pitchFamily="34" charset="0"/>
              <a:buChar char="•"/>
            </a:pPr>
            <a:r>
              <a:rPr lang="en-US" sz="2000" dirty="0"/>
              <a:t>Heating load may drive the unit selection; cooling delivered is “coincident”</a:t>
            </a:r>
          </a:p>
          <a:p>
            <a:pPr marL="342900" indent="-342900">
              <a:buFont typeface="Arial" panose="020B0604020202020204" pitchFamily="34" charset="0"/>
              <a:buChar char="•"/>
            </a:pPr>
            <a:r>
              <a:rPr lang="en-US" sz="2000" dirty="0"/>
              <a:t>Water Source Heat Pump, DOAS</a:t>
            </a:r>
          </a:p>
          <a:p>
            <a:pPr marL="342900" indent="-342900">
              <a:buFont typeface="Arial" panose="020B0604020202020204" pitchFamily="34" charset="0"/>
              <a:buChar char="•"/>
            </a:pPr>
            <a:r>
              <a:rPr lang="en-US" sz="2000" dirty="0"/>
              <a:t>Heat Pump operation ‘Disabled’ :  </a:t>
            </a:r>
          </a:p>
          <a:p>
            <a:pPr marL="1257300" lvl="2" indent="-342900">
              <a:buFont typeface="Arial" panose="020B0604020202020204" pitchFamily="34" charset="0"/>
              <a:buChar char="•"/>
            </a:pPr>
            <a:r>
              <a:rPr lang="en-US" dirty="0"/>
              <a:t>equipment failure</a:t>
            </a:r>
          </a:p>
          <a:p>
            <a:pPr marL="1257300" lvl="2" indent="-342900">
              <a:buFont typeface="Arial" panose="020B0604020202020204" pitchFamily="34" charset="0"/>
              <a:buChar char="•"/>
            </a:pPr>
            <a:r>
              <a:rPr lang="en-US" dirty="0"/>
              <a:t>weather DP ≈ DB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highlight>
                <a:srgbClr val="FFFF00"/>
              </a:highlight>
            </a:endParaRP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158603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0A60CE2-054D-45E3-A98D-764BF6FA45FE}"/>
              </a:ext>
            </a:extLst>
          </p:cNvPr>
          <p:cNvSpPr txBox="1">
            <a:spLocks/>
          </p:cNvSpPr>
          <p:nvPr/>
        </p:nvSpPr>
        <p:spPr>
          <a:xfrm>
            <a:off x="1002301" y="275237"/>
            <a:ext cx="10058400" cy="909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4000" b="1" dirty="0">
                <a:solidFill>
                  <a:schemeClr val="tx1">
                    <a:lumMod val="65000"/>
                    <a:lumOff val="35000"/>
                  </a:schemeClr>
                </a:solidFill>
                <a:latin typeface="Rift" panose="00000500000000000000" pitchFamily="50" charset="0"/>
              </a:rPr>
              <a:t>Frost Free Heat Pump Operation</a:t>
            </a:r>
          </a:p>
          <a:p>
            <a:r>
              <a:rPr lang="en-US" sz="1900" i="1" dirty="0">
                <a:solidFill>
                  <a:schemeClr val="tx1">
                    <a:lumMod val="65000"/>
                    <a:lumOff val="35000"/>
                  </a:schemeClr>
                </a:solidFill>
                <a:latin typeface="+mn-lt"/>
              </a:rPr>
              <a:t>33 / 32.9 °F </a:t>
            </a:r>
            <a:r>
              <a:rPr lang="en-US" sz="1900" i="1" dirty="0" err="1">
                <a:solidFill>
                  <a:schemeClr val="tx1">
                    <a:lumMod val="65000"/>
                    <a:lumOff val="35000"/>
                  </a:schemeClr>
                </a:solidFill>
                <a:latin typeface="+mn-lt"/>
              </a:rPr>
              <a:t>db</a:t>
            </a:r>
            <a:r>
              <a:rPr lang="en-US" sz="1900" i="1" dirty="0">
                <a:solidFill>
                  <a:schemeClr val="tx1">
                    <a:lumMod val="65000"/>
                    <a:lumOff val="35000"/>
                  </a:schemeClr>
                </a:solidFill>
                <a:latin typeface="+mn-lt"/>
              </a:rPr>
              <a:t>/</a:t>
            </a:r>
            <a:r>
              <a:rPr lang="en-US" sz="1900" i="1" dirty="0" err="1">
                <a:solidFill>
                  <a:schemeClr val="tx1">
                    <a:lumMod val="65000"/>
                    <a:lumOff val="35000"/>
                  </a:schemeClr>
                </a:solidFill>
                <a:latin typeface="+mn-lt"/>
              </a:rPr>
              <a:t>wb</a:t>
            </a:r>
            <a:r>
              <a:rPr lang="en-US" sz="1900" i="1" dirty="0">
                <a:solidFill>
                  <a:schemeClr val="tx1">
                    <a:lumMod val="65000"/>
                    <a:lumOff val="35000"/>
                  </a:schemeClr>
                </a:solidFill>
                <a:latin typeface="+mn-lt"/>
              </a:rPr>
              <a:t> ; 32.8 °F dewpoint</a:t>
            </a:r>
          </a:p>
        </p:txBody>
      </p:sp>
      <p:sp>
        <p:nvSpPr>
          <p:cNvPr id="3" name="TextBox 2">
            <a:extLst>
              <a:ext uri="{FF2B5EF4-FFF2-40B4-BE49-F238E27FC236}">
                <a16:creationId xmlns:a16="http://schemas.microsoft.com/office/drawing/2014/main" id="{758625B8-9E3E-074D-7980-A794FE3202F1}"/>
              </a:ext>
            </a:extLst>
          </p:cNvPr>
          <p:cNvSpPr txBox="1"/>
          <p:nvPr/>
        </p:nvSpPr>
        <p:spPr>
          <a:xfrm>
            <a:off x="364641" y="4051965"/>
            <a:ext cx="1085850" cy="369332"/>
          </a:xfrm>
          <a:prstGeom prst="rect">
            <a:avLst/>
          </a:prstGeom>
          <a:noFill/>
        </p:spPr>
        <p:txBody>
          <a:bodyPr wrap="square" rtlCol="0">
            <a:spAutoFit/>
          </a:bodyPr>
          <a:lstStyle/>
          <a:p>
            <a:r>
              <a:rPr lang="en-US" dirty="0"/>
              <a:t>33 F DB</a:t>
            </a:r>
          </a:p>
        </p:txBody>
      </p:sp>
      <p:sp>
        <p:nvSpPr>
          <p:cNvPr id="7" name="TextBox 6">
            <a:extLst>
              <a:ext uri="{FF2B5EF4-FFF2-40B4-BE49-F238E27FC236}">
                <a16:creationId xmlns:a16="http://schemas.microsoft.com/office/drawing/2014/main" id="{EC03700B-AAA9-58DE-5C8F-B279B8EE18C3}"/>
              </a:ext>
            </a:extLst>
          </p:cNvPr>
          <p:cNvSpPr txBox="1"/>
          <p:nvPr/>
        </p:nvSpPr>
        <p:spPr>
          <a:xfrm>
            <a:off x="2831788" y="2316036"/>
            <a:ext cx="1104900" cy="646331"/>
          </a:xfrm>
          <a:prstGeom prst="rect">
            <a:avLst/>
          </a:prstGeom>
          <a:noFill/>
        </p:spPr>
        <p:txBody>
          <a:bodyPr wrap="square" rtlCol="0">
            <a:spAutoFit/>
          </a:bodyPr>
          <a:lstStyle/>
          <a:p>
            <a:r>
              <a:rPr lang="en-US" dirty="0"/>
              <a:t>23 F DB</a:t>
            </a:r>
          </a:p>
          <a:p>
            <a:endParaRPr lang="en-US" dirty="0"/>
          </a:p>
        </p:txBody>
      </p:sp>
      <p:sp>
        <p:nvSpPr>
          <p:cNvPr id="10" name="TextBox 9">
            <a:extLst>
              <a:ext uri="{FF2B5EF4-FFF2-40B4-BE49-F238E27FC236}">
                <a16:creationId xmlns:a16="http://schemas.microsoft.com/office/drawing/2014/main" id="{651B6B95-00AB-996C-4EAC-5D50027E4192}"/>
              </a:ext>
            </a:extLst>
          </p:cNvPr>
          <p:cNvSpPr txBox="1"/>
          <p:nvPr/>
        </p:nvSpPr>
        <p:spPr>
          <a:xfrm>
            <a:off x="6825108" y="5195500"/>
            <a:ext cx="1905000" cy="646331"/>
          </a:xfrm>
          <a:prstGeom prst="rect">
            <a:avLst/>
          </a:prstGeom>
          <a:noFill/>
        </p:spPr>
        <p:txBody>
          <a:bodyPr wrap="square" rtlCol="0">
            <a:spAutoFit/>
          </a:bodyPr>
          <a:lstStyle/>
          <a:p>
            <a:r>
              <a:rPr lang="en-US" dirty="0"/>
              <a:t>19° F coil temperature</a:t>
            </a:r>
          </a:p>
        </p:txBody>
      </p:sp>
      <p:sp>
        <p:nvSpPr>
          <p:cNvPr id="11" name="TextBox 10">
            <a:extLst>
              <a:ext uri="{FF2B5EF4-FFF2-40B4-BE49-F238E27FC236}">
                <a16:creationId xmlns:a16="http://schemas.microsoft.com/office/drawing/2014/main" id="{BE137B14-64D6-8108-3F2D-3BB8500FC164}"/>
              </a:ext>
            </a:extLst>
          </p:cNvPr>
          <p:cNvSpPr txBox="1"/>
          <p:nvPr/>
        </p:nvSpPr>
        <p:spPr>
          <a:xfrm>
            <a:off x="8007095" y="5149333"/>
            <a:ext cx="3188464" cy="738664"/>
          </a:xfrm>
          <a:prstGeom prst="rect">
            <a:avLst/>
          </a:prstGeom>
          <a:noFill/>
        </p:spPr>
        <p:txBody>
          <a:bodyPr wrap="square" rtlCol="0">
            <a:spAutoFit/>
          </a:bodyPr>
          <a:lstStyle/>
          <a:p>
            <a:r>
              <a:rPr lang="en-US" sz="2400" dirty="0"/>
              <a:t>&lt;</a:t>
            </a:r>
            <a:r>
              <a:rPr lang="en-US" dirty="0"/>
              <a:t>    32.8 °F dew pt</a:t>
            </a:r>
          </a:p>
          <a:p>
            <a:r>
              <a:rPr lang="en-US" dirty="0"/>
              <a:t>       frost form</a:t>
            </a:r>
          </a:p>
        </p:txBody>
      </p:sp>
      <p:sp>
        <p:nvSpPr>
          <p:cNvPr id="12" name="TextBox 11">
            <a:extLst>
              <a:ext uri="{FF2B5EF4-FFF2-40B4-BE49-F238E27FC236}">
                <a16:creationId xmlns:a16="http://schemas.microsoft.com/office/drawing/2014/main" id="{4B7D73CC-FC83-4DC6-1950-7383258B4C35}"/>
              </a:ext>
            </a:extLst>
          </p:cNvPr>
          <p:cNvSpPr txBox="1"/>
          <p:nvPr/>
        </p:nvSpPr>
        <p:spPr>
          <a:xfrm>
            <a:off x="6567054" y="1515921"/>
            <a:ext cx="5386799" cy="2185214"/>
          </a:xfrm>
          <a:prstGeom prst="rect">
            <a:avLst/>
          </a:prstGeom>
          <a:noFill/>
        </p:spPr>
        <p:txBody>
          <a:bodyPr wrap="square" rtlCol="0">
            <a:spAutoFit/>
          </a:bodyPr>
          <a:lstStyle/>
          <a:p>
            <a:r>
              <a:rPr lang="en-US" sz="2400" dirty="0"/>
              <a:t>Preventative Action : Inject Hot Gas to raise the source coil above dew point</a:t>
            </a:r>
          </a:p>
          <a:p>
            <a:endParaRPr lang="en-US" sz="2400" dirty="0"/>
          </a:p>
          <a:p>
            <a:pPr marL="342900" indent="-342900">
              <a:buFont typeface="Arial" panose="020B0604020202020204" pitchFamily="34" charset="0"/>
              <a:buChar char="•"/>
            </a:pPr>
            <a:r>
              <a:rPr lang="en-US" sz="2000" dirty="0"/>
              <a:t>19°F source coil + 17° F = 36° F source coil</a:t>
            </a:r>
          </a:p>
          <a:p>
            <a:pPr marL="342900" indent="-342900">
              <a:buFont typeface="Arial" panose="020B0604020202020204" pitchFamily="34" charset="0"/>
              <a:buChar char="•"/>
            </a:pPr>
            <a:r>
              <a:rPr lang="en-US" sz="2000" dirty="0"/>
              <a:t>33 °F = ambient </a:t>
            </a:r>
          </a:p>
          <a:p>
            <a:endParaRPr lang="en-US" sz="2400" dirty="0"/>
          </a:p>
        </p:txBody>
      </p:sp>
      <p:pic>
        <p:nvPicPr>
          <p:cNvPr id="14" name="Picture 13">
            <a:extLst>
              <a:ext uri="{FF2B5EF4-FFF2-40B4-BE49-F238E27FC236}">
                <a16:creationId xmlns:a16="http://schemas.microsoft.com/office/drawing/2014/main" id="{82CE4EC9-BF95-184A-AB9F-6B83CB919B32}"/>
              </a:ext>
            </a:extLst>
          </p:cNvPr>
          <p:cNvPicPr>
            <a:picLocks noChangeAspect="1"/>
          </p:cNvPicPr>
          <p:nvPr/>
        </p:nvPicPr>
        <p:blipFill>
          <a:blip r:embed="rId3"/>
          <a:stretch>
            <a:fillRect/>
          </a:stretch>
        </p:blipFill>
        <p:spPr>
          <a:xfrm>
            <a:off x="1745938" y="2639202"/>
            <a:ext cx="4161107" cy="3194858"/>
          </a:xfrm>
          <a:prstGeom prst="rect">
            <a:avLst/>
          </a:prstGeom>
        </p:spPr>
      </p:pic>
      <p:cxnSp>
        <p:nvCxnSpPr>
          <p:cNvPr id="16" name="Straight Arrow Connector 15">
            <a:extLst>
              <a:ext uri="{FF2B5EF4-FFF2-40B4-BE49-F238E27FC236}">
                <a16:creationId xmlns:a16="http://schemas.microsoft.com/office/drawing/2014/main" id="{CF85F475-3CC7-2BCB-219A-3CE9E7BB810F}"/>
              </a:ext>
            </a:extLst>
          </p:cNvPr>
          <p:cNvCxnSpPr>
            <a:cxnSpLocks/>
          </p:cNvCxnSpPr>
          <p:nvPr/>
        </p:nvCxnSpPr>
        <p:spPr>
          <a:xfrm>
            <a:off x="4727864" y="4989594"/>
            <a:ext cx="2017553" cy="3905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 name="Arrow: Up 4">
            <a:extLst>
              <a:ext uri="{FF2B5EF4-FFF2-40B4-BE49-F238E27FC236}">
                <a16:creationId xmlns:a16="http://schemas.microsoft.com/office/drawing/2014/main" id="{0727D3E1-C57F-1EBD-CEC7-0E378B96692C}"/>
              </a:ext>
            </a:extLst>
          </p:cNvPr>
          <p:cNvSpPr/>
          <p:nvPr/>
        </p:nvSpPr>
        <p:spPr>
          <a:xfrm>
            <a:off x="3871970" y="1515921"/>
            <a:ext cx="590550" cy="129540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EE70D6A-992C-3217-DE32-F792273ED87F}"/>
              </a:ext>
            </a:extLst>
          </p:cNvPr>
          <p:cNvSpPr txBox="1"/>
          <p:nvPr/>
        </p:nvSpPr>
        <p:spPr>
          <a:xfrm>
            <a:off x="6982691" y="3512266"/>
            <a:ext cx="4971162" cy="1477328"/>
          </a:xfrm>
          <a:prstGeom prst="rect">
            <a:avLst/>
          </a:prstGeom>
          <a:noFill/>
        </p:spPr>
        <p:txBody>
          <a:bodyPr wrap="square" rtlCol="0">
            <a:spAutoFit/>
          </a:bodyPr>
          <a:lstStyle/>
          <a:p>
            <a:r>
              <a:rPr lang="en-US" sz="2400" b="1" dirty="0" err="1">
                <a:solidFill>
                  <a:srgbClr val="FF0000"/>
                </a:solidFill>
              </a:rPr>
              <a:t>FrostShield</a:t>
            </a:r>
            <a:r>
              <a:rPr lang="en-US" sz="2400" b="1" dirty="0">
                <a:solidFill>
                  <a:srgbClr val="FF0000"/>
                </a:solidFill>
              </a:rPr>
              <a:t> is limited</a:t>
            </a:r>
          </a:p>
          <a:p>
            <a:r>
              <a:rPr lang="en-US" sz="2400" b="1" dirty="0">
                <a:solidFill>
                  <a:srgbClr val="FF0000"/>
                </a:solidFill>
              </a:rPr>
              <a:t>Heat Pump operation is ?</a:t>
            </a:r>
          </a:p>
          <a:p>
            <a:r>
              <a:rPr lang="en-US" sz="2400" b="1" dirty="0">
                <a:solidFill>
                  <a:srgbClr val="FF0000"/>
                </a:solidFill>
              </a:rPr>
              <a:t>Aux/Back Up heat is ?</a:t>
            </a:r>
          </a:p>
          <a:p>
            <a:endParaRPr lang="en-US" dirty="0"/>
          </a:p>
        </p:txBody>
      </p:sp>
      <p:sp>
        <p:nvSpPr>
          <p:cNvPr id="8" name="Arrow: Right 7">
            <a:extLst>
              <a:ext uri="{FF2B5EF4-FFF2-40B4-BE49-F238E27FC236}">
                <a16:creationId xmlns:a16="http://schemas.microsoft.com/office/drawing/2014/main" id="{CE1DE23D-A443-F8AB-D923-06E58079AC2C}"/>
              </a:ext>
            </a:extLst>
          </p:cNvPr>
          <p:cNvSpPr/>
          <p:nvPr/>
        </p:nvSpPr>
        <p:spPr>
          <a:xfrm>
            <a:off x="527122" y="4365914"/>
            <a:ext cx="1771650" cy="36933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pic>
        <p:nvPicPr>
          <p:cNvPr id="1026" name="Picture 7">
            <a:extLst>
              <a:ext uri="{FF2B5EF4-FFF2-40B4-BE49-F238E27FC236}">
                <a16:creationId xmlns:a16="http://schemas.microsoft.com/office/drawing/2014/main" id="{A341BEC4-8B5F-F0F4-E117-571621DB35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3175"/>
            <a:ext cx="1129665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193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90CB2-39DA-F607-12D0-378A96E7DDD6}"/>
              </a:ext>
            </a:extLst>
          </p:cNvPr>
          <p:cNvSpPr>
            <a:spLocks noGrp="1"/>
          </p:cNvSpPr>
          <p:nvPr>
            <p:ph type="title"/>
          </p:nvPr>
        </p:nvSpPr>
        <p:spPr>
          <a:xfrm>
            <a:off x="431800" y="115744"/>
            <a:ext cx="10515600" cy="1325563"/>
          </a:xfrm>
        </p:spPr>
        <p:txBody>
          <a:bodyPr/>
          <a:lstStyle/>
          <a:p>
            <a:r>
              <a:rPr lang="en-US" dirty="0" err="1"/>
              <a:t>FrostShield</a:t>
            </a:r>
            <a:r>
              <a:rPr lang="en-US" baseline="30000" dirty="0"/>
              <a:t>™</a:t>
            </a:r>
            <a:r>
              <a:rPr lang="en-US" dirty="0"/>
              <a:t> Specifications</a:t>
            </a:r>
          </a:p>
        </p:txBody>
      </p:sp>
      <p:pic>
        <p:nvPicPr>
          <p:cNvPr id="5" name="Content Placeholder 4">
            <a:extLst>
              <a:ext uri="{FF2B5EF4-FFF2-40B4-BE49-F238E27FC236}">
                <a16:creationId xmlns:a16="http://schemas.microsoft.com/office/drawing/2014/main" id="{E448158E-EE28-E4E0-8B72-313107ADF5CC}"/>
              </a:ext>
            </a:extLst>
          </p:cNvPr>
          <p:cNvPicPr>
            <a:picLocks noGrp="1" noChangeAspect="1"/>
          </p:cNvPicPr>
          <p:nvPr>
            <p:ph idx="1"/>
          </p:nvPr>
        </p:nvPicPr>
        <p:blipFill>
          <a:blip r:embed="rId2"/>
          <a:stretch>
            <a:fillRect/>
          </a:stretch>
        </p:blipFill>
        <p:spPr>
          <a:xfrm>
            <a:off x="2074287" y="778525"/>
            <a:ext cx="8209680" cy="5325198"/>
          </a:xfrm>
        </p:spPr>
      </p:pic>
      <p:cxnSp>
        <p:nvCxnSpPr>
          <p:cNvPr id="15" name="Straight Connector 14">
            <a:extLst>
              <a:ext uri="{FF2B5EF4-FFF2-40B4-BE49-F238E27FC236}">
                <a16:creationId xmlns:a16="http://schemas.microsoft.com/office/drawing/2014/main" id="{EDE8C1CF-D844-009E-F183-48DA2E4CEB6E}"/>
              </a:ext>
            </a:extLst>
          </p:cNvPr>
          <p:cNvCxnSpPr/>
          <p:nvPr/>
        </p:nvCxnSpPr>
        <p:spPr>
          <a:xfrm>
            <a:off x="7741226" y="1818409"/>
            <a:ext cx="150668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578C93B-2EE5-55A9-064D-D2D1E798DDA2}"/>
              </a:ext>
            </a:extLst>
          </p:cNvPr>
          <p:cNvCxnSpPr>
            <a:cxnSpLocks/>
          </p:cNvCxnSpPr>
          <p:nvPr/>
        </p:nvCxnSpPr>
        <p:spPr>
          <a:xfrm>
            <a:off x="2286000" y="2053936"/>
            <a:ext cx="121227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0389D87-6768-72C0-4C5D-2EBAFB19A942}"/>
              </a:ext>
            </a:extLst>
          </p:cNvPr>
          <p:cNvCxnSpPr/>
          <p:nvPr/>
        </p:nvCxnSpPr>
        <p:spPr>
          <a:xfrm>
            <a:off x="3605646" y="2053936"/>
            <a:ext cx="1959264" cy="0"/>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B6E42C4-7EA0-C7D7-2EF9-74B8795BD326}"/>
              </a:ext>
            </a:extLst>
          </p:cNvPr>
          <p:cNvCxnSpPr/>
          <p:nvPr/>
        </p:nvCxnSpPr>
        <p:spPr>
          <a:xfrm>
            <a:off x="4925291" y="3969327"/>
            <a:ext cx="125383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176A3E2-6A02-F118-5523-D288ECDBC127}"/>
              </a:ext>
            </a:extLst>
          </p:cNvPr>
          <p:cNvCxnSpPr/>
          <p:nvPr/>
        </p:nvCxnSpPr>
        <p:spPr>
          <a:xfrm>
            <a:off x="6750626" y="5482936"/>
            <a:ext cx="125383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FE0BBD50-EA77-0B7D-2F2C-AB2A06847EC7}"/>
              </a:ext>
            </a:extLst>
          </p:cNvPr>
          <p:cNvSpPr/>
          <p:nvPr/>
        </p:nvSpPr>
        <p:spPr>
          <a:xfrm>
            <a:off x="8634845" y="2244436"/>
            <a:ext cx="935182" cy="415624"/>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731B046C-8338-B49E-D938-B8EB1B2FDB5B}"/>
              </a:ext>
            </a:extLst>
          </p:cNvPr>
          <p:cNvSpPr/>
          <p:nvPr/>
        </p:nvSpPr>
        <p:spPr>
          <a:xfrm>
            <a:off x="6657109" y="2220178"/>
            <a:ext cx="935182" cy="415624"/>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57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3F84E-3BF3-DF70-5A84-7B129720071B}"/>
              </a:ext>
            </a:extLst>
          </p:cNvPr>
          <p:cNvSpPr>
            <a:spLocks noGrp="1"/>
          </p:cNvSpPr>
          <p:nvPr>
            <p:ph type="title"/>
          </p:nvPr>
        </p:nvSpPr>
        <p:spPr>
          <a:xfrm>
            <a:off x="838200" y="365125"/>
            <a:ext cx="4391025" cy="1325563"/>
          </a:xfrm>
        </p:spPr>
        <p:txBody>
          <a:bodyPr/>
          <a:lstStyle/>
          <a:p>
            <a:r>
              <a:rPr lang="en-US" dirty="0"/>
              <a:t>Agenda</a:t>
            </a:r>
          </a:p>
        </p:txBody>
      </p:sp>
      <p:sp>
        <p:nvSpPr>
          <p:cNvPr id="3" name="Content Placeholder 2">
            <a:extLst>
              <a:ext uri="{FF2B5EF4-FFF2-40B4-BE49-F238E27FC236}">
                <a16:creationId xmlns:a16="http://schemas.microsoft.com/office/drawing/2014/main" id="{6E717944-1DEC-BE8A-B097-49AC39A88F9B}"/>
              </a:ext>
            </a:extLst>
          </p:cNvPr>
          <p:cNvSpPr>
            <a:spLocks noGrp="1"/>
          </p:cNvSpPr>
          <p:nvPr>
            <p:ph idx="1"/>
          </p:nvPr>
        </p:nvSpPr>
        <p:spPr/>
        <p:txBody>
          <a:bodyPr/>
          <a:lstStyle/>
          <a:p>
            <a:pPr marL="0" indent="0">
              <a:buNone/>
            </a:pPr>
            <a:r>
              <a:rPr lang="en-US" dirty="0"/>
              <a:t>Frost Free </a:t>
            </a:r>
            <a:br>
              <a:rPr lang="en-US" dirty="0"/>
            </a:br>
            <a:r>
              <a:rPr lang="en-US" dirty="0"/>
              <a:t>Heat Pump Operation</a:t>
            </a:r>
          </a:p>
        </p:txBody>
      </p:sp>
      <p:graphicFrame>
        <p:nvGraphicFramePr>
          <p:cNvPr id="7" name="Content Placeholder 2">
            <a:extLst>
              <a:ext uri="{FF2B5EF4-FFF2-40B4-BE49-F238E27FC236}">
                <a16:creationId xmlns:a16="http://schemas.microsoft.com/office/drawing/2014/main" id="{241EB544-204A-FF1C-F427-99566CBF8452}"/>
              </a:ext>
            </a:extLst>
          </p:cNvPr>
          <p:cNvGraphicFramePr/>
          <p:nvPr/>
        </p:nvGraphicFramePr>
        <p:xfrm>
          <a:off x="5578548" y="-826450"/>
          <a:ext cx="6380592" cy="6229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970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90CB2-39DA-F607-12D0-378A96E7DDD6}"/>
              </a:ext>
            </a:extLst>
          </p:cNvPr>
          <p:cNvSpPr>
            <a:spLocks noGrp="1"/>
          </p:cNvSpPr>
          <p:nvPr>
            <p:ph type="title"/>
          </p:nvPr>
        </p:nvSpPr>
        <p:spPr>
          <a:xfrm>
            <a:off x="228600" y="143452"/>
            <a:ext cx="10515600" cy="1325563"/>
          </a:xfrm>
        </p:spPr>
        <p:txBody>
          <a:bodyPr/>
          <a:lstStyle/>
          <a:p>
            <a:r>
              <a:rPr lang="en-US" dirty="0" err="1"/>
              <a:t>FrostShield</a:t>
            </a:r>
            <a:r>
              <a:rPr lang="en-US" baseline="30000" dirty="0"/>
              <a:t>™</a:t>
            </a:r>
            <a:r>
              <a:rPr lang="en-US" dirty="0"/>
              <a:t> Equipment Schedule</a:t>
            </a:r>
          </a:p>
        </p:txBody>
      </p:sp>
      <p:pic>
        <p:nvPicPr>
          <p:cNvPr id="7" name="Picture 6">
            <a:extLst>
              <a:ext uri="{FF2B5EF4-FFF2-40B4-BE49-F238E27FC236}">
                <a16:creationId xmlns:a16="http://schemas.microsoft.com/office/drawing/2014/main" id="{D4E70482-72CE-9C02-79EC-CC4315D6043C}"/>
              </a:ext>
            </a:extLst>
          </p:cNvPr>
          <p:cNvPicPr>
            <a:picLocks noChangeAspect="1"/>
          </p:cNvPicPr>
          <p:nvPr/>
        </p:nvPicPr>
        <p:blipFill>
          <a:blip r:embed="rId2"/>
          <a:stretch>
            <a:fillRect/>
          </a:stretch>
        </p:blipFill>
        <p:spPr>
          <a:xfrm>
            <a:off x="460503" y="1958109"/>
            <a:ext cx="11279314" cy="2833036"/>
          </a:xfrm>
          <a:prstGeom prst="rect">
            <a:avLst/>
          </a:prstGeom>
        </p:spPr>
      </p:pic>
    </p:spTree>
    <p:extLst>
      <p:ext uri="{BB962C8B-B14F-4D97-AF65-F5344CB8AC3E}">
        <p14:creationId xmlns:p14="http://schemas.microsoft.com/office/powerpoint/2010/main" val="1250537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90CB2-39DA-F607-12D0-378A96E7DDD6}"/>
              </a:ext>
            </a:extLst>
          </p:cNvPr>
          <p:cNvSpPr>
            <a:spLocks noGrp="1"/>
          </p:cNvSpPr>
          <p:nvPr>
            <p:ph type="title"/>
          </p:nvPr>
        </p:nvSpPr>
        <p:spPr>
          <a:xfrm>
            <a:off x="838200" y="500062"/>
            <a:ext cx="11169732" cy="1325563"/>
          </a:xfrm>
        </p:spPr>
        <p:txBody>
          <a:bodyPr/>
          <a:lstStyle/>
          <a:p>
            <a:r>
              <a:rPr lang="en-US" dirty="0"/>
              <a:t>Summary to ASHP in Low Ambient Operation</a:t>
            </a:r>
          </a:p>
        </p:txBody>
      </p:sp>
      <p:sp>
        <p:nvSpPr>
          <p:cNvPr id="3" name="Content Placeholder 2">
            <a:extLst>
              <a:ext uri="{FF2B5EF4-FFF2-40B4-BE49-F238E27FC236}">
                <a16:creationId xmlns:a16="http://schemas.microsoft.com/office/drawing/2014/main" id="{362985E2-94A6-E6A8-A51E-E83C7DD2E422}"/>
              </a:ext>
            </a:extLst>
          </p:cNvPr>
          <p:cNvSpPr>
            <a:spLocks noGrp="1"/>
          </p:cNvSpPr>
          <p:nvPr>
            <p:ph idx="1"/>
          </p:nvPr>
        </p:nvSpPr>
        <p:spPr/>
        <p:txBody>
          <a:bodyPr/>
          <a:lstStyle/>
          <a:p>
            <a:r>
              <a:rPr lang="en-US" dirty="0"/>
              <a:t>Compressor Lift </a:t>
            </a:r>
          </a:p>
          <a:p>
            <a:r>
              <a:rPr lang="en-US" dirty="0"/>
              <a:t>Defrost Management:</a:t>
            </a:r>
          </a:p>
          <a:p>
            <a:pPr lvl="2"/>
            <a:r>
              <a:rPr lang="en-US" sz="2400" dirty="0"/>
              <a:t>Operation with Defrost Sequence of Operation</a:t>
            </a:r>
          </a:p>
          <a:p>
            <a:pPr lvl="2"/>
            <a:r>
              <a:rPr lang="en-US" sz="2400" dirty="0"/>
              <a:t>Operation without Defrost</a:t>
            </a:r>
          </a:p>
          <a:p>
            <a:r>
              <a:rPr lang="en-US" dirty="0"/>
              <a:t>Electrical, single point power </a:t>
            </a:r>
          </a:p>
        </p:txBody>
      </p:sp>
    </p:spTree>
    <p:extLst>
      <p:ext uri="{BB962C8B-B14F-4D97-AF65-F5344CB8AC3E}">
        <p14:creationId xmlns:p14="http://schemas.microsoft.com/office/powerpoint/2010/main" val="1123484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EA2D8-B297-8761-199B-7AB9C219A138}"/>
              </a:ext>
            </a:extLst>
          </p:cNvPr>
          <p:cNvSpPr>
            <a:spLocks noGrp="1"/>
          </p:cNvSpPr>
          <p:nvPr>
            <p:ph type="title"/>
          </p:nvPr>
        </p:nvSpPr>
        <p:spPr/>
        <p:txBody>
          <a:bodyPr/>
          <a:lstStyle/>
          <a:p>
            <a:pPr algn="ctr"/>
            <a:r>
              <a:rPr lang="en-US" dirty="0"/>
              <a:t>Introducing </a:t>
            </a:r>
            <a:r>
              <a:rPr lang="en-US" dirty="0" err="1"/>
              <a:t>FrostShield</a:t>
            </a:r>
            <a:endParaRPr lang="en-US" dirty="0"/>
          </a:p>
        </p:txBody>
      </p:sp>
      <p:pic>
        <p:nvPicPr>
          <p:cNvPr id="5" name="Content Placeholder 4" descr="Logo, company name&#10;&#10;Description automatically generated">
            <a:extLst>
              <a:ext uri="{FF2B5EF4-FFF2-40B4-BE49-F238E27FC236}">
                <a16:creationId xmlns:a16="http://schemas.microsoft.com/office/drawing/2014/main" id="{46C922CC-95F4-46AA-D461-F367AD5AA7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6972" y="1061344"/>
            <a:ext cx="6205591" cy="4735312"/>
          </a:xfrm>
        </p:spPr>
      </p:pic>
    </p:spTree>
    <p:extLst>
      <p:ext uri="{BB962C8B-B14F-4D97-AF65-F5344CB8AC3E}">
        <p14:creationId xmlns:p14="http://schemas.microsoft.com/office/powerpoint/2010/main" val="2587784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BB202-6CE2-4EC9-3955-5A890A1253DA}"/>
              </a:ext>
            </a:extLst>
          </p:cNvPr>
          <p:cNvSpPr>
            <a:spLocks noGrp="1"/>
          </p:cNvSpPr>
          <p:nvPr>
            <p:ph type="title"/>
          </p:nvPr>
        </p:nvSpPr>
        <p:spPr>
          <a:xfrm>
            <a:off x="2324320" y="2368380"/>
            <a:ext cx="7742217" cy="2121239"/>
          </a:xfrm>
        </p:spPr>
        <p:txBody>
          <a:bodyPr/>
          <a:lstStyle/>
          <a:p>
            <a:r>
              <a:rPr lang="en-US" dirty="0"/>
              <a:t>Thank you! </a:t>
            </a:r>
          </a:p>
        </p:txBody>
      </p:sp>
    </p:spTree>
    <p:extLst>
      <p:ext uri="{BB962C8B-B14F-4D97-AF65-F5344CB8AC3E}">
        <p14:creationId xmlns:p14="http://schemas.microsoft.com/office/powerpoint/2010/main" val="3885190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3F84E-3BF3-DF70-5A84-7B129720071B}"/>
              </a:ext>
            </a:extLst>
          </p:cNvPr>
          <p:cNvSpPr>
            <a:spLocks noGrp="1"/>
          </p:cNvSpPr>
          <p:nvPr>
            <p:ph type="title"/>
          </p:nvPr>
        </p:nvSpPr>
        <p:spPr>
          <a:xfrm>
            <a:off x="838200" y="365125"/>
            <a:ext cx="8963025" cy="1325563"/>
          </a:xfrm>
        </p:spPr>
        <p:txBody>
          <a:bodyPr/>
          <a:lstStyle/>
          <a:p>
            <a:r>
              <a:rPr lang="en-US" dirty="0"/>
              <a:t>DOAS: Heat Pumps</a:t>
            </a:r>
          </a:p>
        </p:txBody>
      </p:sp>
      <p:sp>
        <p:nvSpPr>
          <p:cNvPr id="6" name="TextBox 5">
            <a:extLst>
              <a:ext uri="{FF2B5EF4-FFF2-40B4-BE49-F238E27FC236}">
                <a16:creationId xmlns:a16="http://schemas.microsoft.com/office/drawing/2014/main" id="{FCE1786D-25F9-74B8-BF33-6AAF543312EC}"/>
              </a:ext>
            </a:extLst>
          </p:cNvPr>
          <p:cNvSpPr txBox="1"/>
          <p:nvPr/>
        </p:nvSpPr>
        <p:spPr>
          <a:xfrm>
            <a:off x="7738979" y="2255424"/>
            <a:ext cx="2170429" cy="400110"/>
          </a:xfrm>
          <a:prstGeom prst="rect">
            <a:avLst/>
          </a:prstGeom>
          <a:noFill/>
        </p:spPr>
        <p:txBody>
          <a:bodyPr wrap="square" rtlCol="0">
            <a:spAutoFit/>
          </a:bodyPr>
          <a:lstStyle/>
          <a:p>
            <a:r>
              <a:rPr lang="en-US" sz="2000" dirty="0">
                <a:solidFill>
                  <a:srgbClr val="FF0000"/>
                </a:solidFill>
                <a:latin typeface="Rift Demi" panose="00000700000000000000" charset="0"/>
                <a:cs typeface="Arial" panose="020B0604020202020204" pitchFamily="34" charset="0"/>
              </a:rPr>
              <a:t>Heating Mode</a:t>
            </a:r>
          </a:p>
        </p:txBody>
      </p:sp>
      <p:grpSp>
        <p:nvGrpSpPr>
          <p:cNvPr id="8" name="Group 7">
            <a:extLst>
              <a:ext uri="{FF2B5EF4-FFF2-40B4-BE49-F238E27FC236}">
                <a16:creationId xmlns:a16="http://schemas.microsoft.com/office/drawing/2014/main" id="{E52E2784-FDFD-2FF9-B3BB-5A6FC7E12571}"/>
              </a:ext>
            </a:extLst>
          </p:cNvPr>
          <p:cNvGrpSpPr/>
          <p:nvPr/>
        </p:nvGrpSpPr>
        <p:grpSpPr>
          <a:xfrm>
            <a:off x="5760300" y="3100202"/>
            <a:ext cx="1258027" cy="1822040"/>
            <a:chOff x="6087653" y="3558540"/>
            <a:chExt cx="1258027" cy="1822040"/>
          </a:xfrm>
        </p:grpSpPr>
        <p:sp>
          <p:nvSpPr>
            <p:cNvPr id="9" name="Freeform 30">
              <a:extLst>
                <a:ext uri="{FF2B5EF4-FFF2-40B4-BE49-F238E27FC236}">
                  <a16:creationId xmlns:a16="http://schemas.microsoft.com/office/drawing/2014/main" id="{8075684E-A05E-9173-605D-9A4F1FB3C70B}"/>
                </a:ext>
              </a:extLst>
            </p:cNvPr>
            <p:cNvSpPr/>
            <p:nvPr/>
          </p:nvSpPr>
          <p:spPr bwMode="auto">
            <a:xfrm>
              <a:off x="7231380" y="3844290"/>
              <a:ext cx="114300" cy="1245870"/>
            </a:xfrm>
            <a:custGeom>
              <a:avLst/>
              <a:gdLst>
                <a:gd name="connsiteX0" fmla="*/ 114300 w 114300"/>
                <a:gd name="connsiteY0" fmla="*/ 0 h 1245870"/>
                <a:gd name="connsiteX1" fmla="*/ 114300 w 114300"/>
                <a:gd name="connsiteY1" fmla="*/ 1245870 h 1245870"/>
                <a:gd name="connsiteX2" fmla="*/ 0 w 114300"/>
                <a:gd name="connsiteY2" fmla="*/ 1245870 h 1245870"/>
              </a:gdLst>
              <a:ahLst/>
              <a:cxnLst>
                <a:cxn ang="0">
                  <a:pos x="connsiteX0" y="connsiteY0"/>
                </a:cxn>
                <a:cxn ang="0">
                  <a:pos x="connsiteX1" y="connsiteY1"/>
                </a:cxn>
                <a:cxn ang="0">
                  <a:pos x="connsiteX2" y="connsiteY2"/>
                </a:cxn>
              </a:cxnLst>
              <a:rect l="l" t="t" r="r" b="b"/>
              <a:pathLst>
                <a:path w="114300" h="1245870">
                  <a:moveTo>
                    <a:pt x="114300" y="0"/>
                  </a:moveTo>
                  <a:lnTo>
                    <a:pt x="114300" y="1245870"/>
                  </a:lnTo>
                  <a:lnTo>
                    <a:pt x="0" y="1245870"/>
                  </a:lnTo>
                </a:path>
              </a:pathLst>
            </a:custGeom>
            <a:noFill/>
            <a:ln w="104775"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10" name="Freeform 31">
              <a:extLst>
                <a:ext uri="{FF2B5EF4-FFF2-40B4-BE49-F238E27FC236}">
                  <a16:creationId xmlns:a16="http://schemas.microsoft.com/office/drawing/2014/main" id="{A91316E9-F639-2C0D-B0DD-C02CAF9507AA}"/>
                </a:ext>
              </a:extLst>
            </p:cNvPr>
            <p:cNvSpPr/>
            <p:nvPr/>
          </p:nvSpPr>
          <p:spPr bwMode="auto">
            <a:xfrm>
              <a:off x="6377940" y="3558540"/>
              <a:ext cx="289560" cy="1524000"/>
            </a:xfrm>
            <a:custGeom>
              <a:avLst/>
              <a:gdLst>
                <a:gd name="connsiteX0" fmla="*/ 95250 w 289560"/>
                <a:gd name="connsiteY0" fmla="*/ 0 h 1524000"/>
                <a:gd name="connsiteX1" fmla="*/ 0 w 289560"/>
                <a:gd name="connsiteY1" fmla="*/ 144780 h 1524000"/>
                <a:gd name="connsiteX2" fmla="*/ 0 w 289560"/>
                <a:gd name="connsiteY2" fmla="*/ 1524000 h 1524000"/>
                <a:gd name="connsiteX3" fmla="*/ 289560 w 289560"/>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289560" h="1524000">
                  <a:moveTo>
                    <a:pt x="95250" y="0"/>
                  </a:moveTo>
                  <a:lnTo>
                    <a:pt x="0" y="144780"/>
                  </a:lnTo>
                  <a:lnTo>
                    <a:pt x="0" y="1524000"/>
                  </a:lnTo>
                  <a:lnTo>
                    <a:pt x="289560" y="1524000"/>
                  </a:lnTo>
                </a:path>
              </a:pathLst>
            </a:custGeom>
            <a:noFill/>
            <a:ln w="104775"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11" name="Rectangle 10">
              <a:extLst>
                <a:ext uri="{FF2B5EF4-FFF2-40B4-BE49-F238E27FC236}">
                  <a16:creationId xmlns:a16="http://schemas.microsoft.com/office/drawing/2014/main" id="{D3ED9D0C-5011-4145-8552-80C0F2523165}"/>
                </a:ext>
              </a:extLst>
            </p:cNvPr>
            <p:cNvSpPr/>
            <p:nvPr/>
          </p:nvSpPr>
          <p:spPr bwMode="auto">
            <a:xfrm>
              <a:off x="6087653" y="4762500"/>
              <a:ext cx="563719" cy="97387"/>
            </a:xfrm>
            <a:prstGeom prst="rect">
              <a:avLst/>
            </a:prstGeom>
            <a:gradFill>
              <a:gsLst>
                <a:gs pos="0">
                  <a:srgbClr val="92D050"/>
                </a:gs>
                <a:gs pos="96000">
                  <a:schemeClr val="bg1"/>
                </a:gs>
              </a:gsLst>
              <a:lin ang="108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12" name="Rectangle 11">
              <a:extLst>
                <a:ext uri="{FF2B5EF4-FFF2-40B4-BE49-F238E27FC236}">
                  <a16:creationId xmlns:a16="http://schemas.microsoft.com/office/drawing/2014/main" id="{8D2AD5EA-F676-158D-2EDB-BDB268A863D3}"/>
                </a:ext>
              </a:extLst>
            </p:cNvPr>
            <p:cNvSpPr/>
            <p:nvPr/>
          </p:nvSpPr>
          <p:spPr bwMode="auto">
            <a:xfrm>
              <a:off x="6096080" y="5283193"/>
              <a:ext cx="563719" cy="97387"/>
            </a:xfrm>
            <a:prstGeom prst="rect">
              <a:avLst/>
            </a:prstGeom>
            <a:gradFill>
              <a:gsLst>
                <a:gs pos="0">
                  <a:srgbClr val="92D050"/>
                </a:gs>
                <a:gs pos="96000">
                  <a:schemeClr val="bg1"/>
                </a:gs>
              </a:gsLst>
              <a:lin ang="108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grpSp>
      <p:grpSp>
        <p:nvGrpSpPr>
          <p:cNvPr id="13" name="Group 12">
            <a:extLst>
              <a:ext uri="{FF2B5EF4-FFF2-40B4-BE49-F238E27FC236}">
                <a16:creationId xmlns:a16="http://schemas.microsoft.com/office/drawing/2014/main" id="{7AAA2CFC-3DD5-8543-A258-A35799C805DF}"/>
              </a:ext>
            </a:extLst>
          </p:cNvPr>
          <p:cNvGrpSpPr/>
          <p:nvPr/>
        </p:nvGrpSpPr>
        <p:grpSpPr>
          <a:xfrm>
            <a:off x="6095840" y="1690688"/>
            <a:ext cx="1577340" cy="1807307"/>
            <a:chOff x="6423193" y="2149026"/>
            <a:chExt cx="1577340" cy="1807307"/>
          </a:xfrm>
        </p:grpSpPr>
        <p:sp>
          <p:nvSpPr>
            <p:cNvPr id="14" name="Rectangle 13">
              <a:extLst>
                <a:ext uri="{FF2B5EF4-FFF2-40B4-BE49-F238E27FC236}">
                  <a16:creationId xmlns:a16="http://schemas.microsoft.com/office/drawing/2014/main" id="{9812571F-8AD8-896B-B40B-2F8F66AFBD54}"/>
                </a:ext>
              </a:extLst>
            </p:cNvPr>
            <p:cNvSpPr/>
            <p:nvPr/>
          </p:nvSpPr>
          <p:spPr bwMode="auto">
            <a:xfrm rot="5400000" flipH="1">
              <a:off x="7315156" y="3853040"/>
              <a:ext cx="65800" cy="140786"/>
            </a:xfrm>
            <a:prstGeom prst="rect">
              <a:avLst/>
            </a:prstGeom>
            <a:gradFill>
              <a:gsLst>
                <a:gs pos="0">
                  <a:schemeClr val="bg1">
                    <a:lumMod val="50000"/>
                  </a:schemeClr>
                </a:gs>
                <a:gs pos="35000">
                  <a:schemeClr val="bg1"/>
                </a:gs>
                <a:gs pos="98000">
                  <a:schemeClr val="bg1">
                    <a:lumMod val="50000"/>
                  </a:schemeClr>
                </a:gs>
              </a:gsLst>
              <a:lin ang="5400000" scaled="1"/>
            </a:grad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15" name="Rectangle 14">
              <a:extLst>
                <a:ext uri="{FF2B5EF4-FFF2-40B4-BE49-F238E27FC236}">
                  <a16:creationId xmlns:a16="http://schemas.microsoft.com/office/drawing/2014/main" id="{6EE60997-5B99-AB4C-76C6-4F86ECED47E7}"/>
                </a:ext>
              </a:extLst>
            </p:cNvPr>
            <p:cNvSpPr/>
            <p:nvPr/>
          </p:nvSpPr>
          <p:spPr bwMode="auto">
            <a:xfrm rot="5400000" flipH="1">
              <a:off x="7251100" y="3742060"/>
              <a:ext cx="193912" cy="108811"/>
            </a:xfrm>
            <a:prstGeom prst="rect">
              <a:avLst/>
            </a:prstGeom>
            <a:gradFill>
              <a:gsLst>
                <a:gs pos="0">
                  <a:schemeClr val="bg1">
                    <a:lumMod val="50000"/>
                  </a:schemeClr>
                </a:gs>
                <a:gs pos="35000">
                  <a:schemeClr val="bg1"/>
                </a:gs>
                <a:gs pos="98000">
                  <a:schemeClr val="bg1">
                    <a:lumMod val="50000"/>
                  </a:schemeClr>
                </a:gs>
              </a:gsLst>
              <a:lin ang="5400000" scaled="1"/>
            </a:grad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16" name="Rectangle 15">
              <a:extLst>
                <a:ext uri="{FF2B5EF4-FFF2-40B4-BE49-F238E27FC236}">
                  <a16:creationId xmlns:a16="http://schemas.microsoft.com/office/drawing/2014/main" id="{FD161A6B-4365-EC62-18F7-0783D4A7A3CA}"/>
                </a:ext>
              </a:extLst>
            </p:cNvPr>
            <p:cNvSpPr/>
            <p:nvPr/>
          </p:nvSpPr>
          <p:spPr bwMode="auto">
            <a:xfrm rot="8209603" flipH="1">
              <a:off x="6447120" y="3450051"/>
              <a:ext cx="193912" cy="108811"/>
            </a:xfrm>
            <a:prstGeom prst="rect">
              <a:avLst/>
            </a:prstGeom>
            <a:gradFill>
              <a:gsLst>
                <a:gs pos="0">
                  <a:schemeClr val="bg1">
                    <a:lumMod val="50000"/>
                  </a:schemeClr>
                </a:gs>
                <a:gs pos="35000">
                  <a:schemeClr val="bg1"/>
                </a:gs>
                <a:gs pos="98000">
                  <a:schemeClr val="bg1">
                    <a:lumMod val="50000"/>
                  </a:schemeClr>
                </a:gs>
              </a:gsLst>
              <a:lin ang="5400000" scaled="1"/>
            </a:grad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17" name="Oval 16">
              <a:extLst>
                <a:ext uri="{FF2B5EF4-FFF2-40B4-BE49-F238E27FC236}">
                  <a16:creationId xmlns:a16="http://schemas.microsoft.com/office/drawing/2014/main" id="{2ADE692B-5146-536F-1510-2815550E2D25}"/>
                </a:ext>
              </a:extLst>
            </p:cNvPr>
            <p:cNvSpPr/>
            <p:nvPr/>
          </p:nvSpPr>
          <p:spPr bwMode="auto">
            <a:xfrm>
              <a:off x="6423193" y="2149026"/>
              <a:ext cx="1577340" cy="1577340"/>
            </a:xfrm>
            <a:prstGeom prst="ellipse">
              <a:avLst/>
            </a:prstGeom>
            <a:solidFill>
              <a:srgbClr val="C0C0C0"/>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grpSp>
      <p:sp>
        <p:nvSpPr>
          <p:cNvPr id="18" name="TextBox 17">
            <a:extLst>
              <a:ext uri="{FF2B5EF4-FFF2-40B4-BE49-F238E27FC236}">
                <a16:creationId xmlns:a16="http://schemas.microsoft.com/office/drawing/2014/main" id="{2641C8AD-EECC-FDEE-CC13-83E7C67845A0}"/>
              </a:ext>
            </a:extLst>
          </p:cNvPr>
          <p:cNvSpPr txBox="1"/>
          <p:nvPr/>
        </p:nvSpPr>
        <p:spPr>
          <a:xfrm>
            <a:off x="6210153" y="2260838"/>
            <a:ext cx="1414513" cy="338554"/>
          </a:xfrm>
          <a:prstGeom prst="rect">
            <a:avLst/>
          </a:prstGeom>
          <a:noFill/>
        </p:spPr>
        <p:txBody>
          <a:bodyPr wrap="square" rtlCol="0">
            <a:spAutoFit/>
          </a:bodyPr>
          <a:lstStyle/>
          <a:p>
            <a:pPr algn="ctr"/>
            <a:r>
              <a:rPr lang="en-US" sz="1600" dirty="0">
                <a:latin typeface="Arial Nova Cond" panose="020B0506020202020204" pitchFamily="34" charset="0"/>
                <a:cs typeface="Arial" panose="020B0604020202020204" pitchFamily="34" charset="0"/>
              </a:rPr>
              <a:t>Compressor</a:t>
            </a:r>
          </a:p>
        </p:txBody>
      </p:sp>
      <p:grpSp>
        <p:nvGrpSpPr>
          <p:cNvPr id="19" name="Group 18">
            <a:extLst>
              <a:ext uri="{FF2B5EF4-FFF2-40B4-BE49-F238E27FC236}">
                <a16:creationId xmlns:a16="http://schemas.microsoft.com/office/drawing/2014/main" id="{15CF5AE4-0863-A807-B4FF-6C785D4AAAF8}"/>
              </a:ext>
            </a:extLst>
          </p:cNvPr>
          <p:cNvGrpSpPr/>
          <p:nvPr/>
        </p:nvGrpSpPr>
        <p:grpSpPr>
          <a:xfrm>
            <a:off x="6324657" y="4193082"/>
            <a:ext cx="625653" cy="852628"/>
            <a:chOff x="6652010" y="4651420"/>
            <a:chExt cx="625653" cy="852628"/>
          </a:xfrm>
        </p:grpSpPr>
        <p:grpSp>
          <p:nvGrpSpPr>
            <p:cNvPr id="20" name="Group 19">
              <a:extLst>
                <a:ext uri="{FF2B5EF4-FFF2-40B4-BE49-F238E27FC236}">
                  <a16:creationId xmlns:a16="http://schemas.microsoft.com/office/drawing/2014/main" id="{689F5CDD-946D-401A-F1B7-6A72BF39AB28}"/>
                </a:ext>
              </a:extLst>
            </p:cNvPr>
            <p:cNvGrpSpPr/>
            <p:nvPr/>
          </p:nvGrpSpPr>
          <p:grpSpPr>
            <a:xfrm>
              <a:off x="6652010" y="4651420"/>
              <a:ext cx="490802" cy="852628"/>
              <a:chOff x="6652010" y="4651420"/>
              <a:chExt cx="490802" cy="852628"/>
            </a:xfrm>
          </p:grpSpPr>
          <p:grpSp>
            <p:nvGrpSpPr>
              <p:cNvPr id="24" name="Group 23">
                <a:extLst>
                  <a:ext uri="{FF2B5EF4-FFF2-40B4-BE49-F238E27FC236}">
                    <a16:creationId xmlns:a16="http://schemas.microsoft.com/office/drawing/2014/main" id="{F205876A-99C5-313B-5C13-245041DE8132}"/>
                  </a:ext>
                </a:extLst>
              </p:cNvPr>
              <p:cNvGrpSpPr/>
              <p:nvPr/>
            </p:nvGrpSpPr>
            <p:grpSpPr>
              <a:xfrm>
                <a:off x="6652010" y="4715791"/>
                <a:ext cx="245696" cy="185800"/>
                <a:chOff x="6652010" y="4715791"/>
                <a:chExt cx="245696" cy="185800"/>
              </a:xfrm>
            </p:grpSpPr>
            <p:sp>
              <p:nvSpPr>
                <p:cNvPr id="32" name="Rectangle 31">
                  <a:extLst>
                    <a:ext uri="{FF2B5EF4-FFF2-40B4-BE49-F238E27FC236}">
                      <a16:creationId xmlns:a16="http://schemas.microsoft.com/office/drawing/2014/main" id="{04AAA57F-8009-1C61-7762-5A62ED8F7BE2}"/>
                    </a:ext>
                  </a:extLst>
                </p:cNvPr>
                <p:cNvSpPr/>
                <p:nvPr/>
              </p:nvSpPr>
              <p:spPr bwMode="auto">
                <a:xfrm>
                  <a:off x="6652010" y="4715791"/>
                  <a:ext cx="125604" cy="185800"/>
                </a:xfrm>
                <a:prstGeom prst="rect">
                  <a:avLst/>
                </a:prstGeom>
                <a:gradFill>
                  <a:gsLst>
                    <a:gs pos="0">
                      <a:schemeClr val="bg1">
                        <a:lumMod val="50000"/>
                      </a:schemeClr>
                    </a:gs>
                    <a:gs pos="35000">
                      <a:schemeClr val="bg1"/>
                    </a:gs>
                    <a:gs pos="98000">
                      <a:schemeClr val="bg1">
                        <a:lumMod val="50000"/>
                      </a:schemeClr>
                    </a:gs>
                  </a:gsLst>
                  <a:lin ang="5400000" scaled="1"/>
                </a:gradFill>
                <a:ln w="6350"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33" name="Rectangle 32">
                  <a:extLst>
                    <a:ext uri="{FF2B5EF4-FFF2-40B4-BE49-F238E27FC236}">
                      <a16:creationId xmlns:a16="http://schemas.microsoft.com/office/drawing/2014/main" id="{7D8B7809-95CA-3F3E-DA0D-EDD88D7A864F}"/>
                    </a:ext>
                  </a:extLst>
                </p:cNvPr>
                <p:cNvSpPr/>
                <p:nvPr/>
              </p:nvSpPr>
              <p:spPr bwMode="auto">
                <a:xfrm>
                  <a:off x="6772102" y="4736891"/>
                  <a:ext cx="125604" cy="143601"/>
                </a:xfrm>
                <a:prstGeom prst="rect">
                  <a:avLst/>
                </a:prstGeom>
                <a:gradFill>
                  <a:gsLst>
                    <a:gs pos="0">
                      <a:schemeClr val="bg1">
                        <a:lumMod val="50000"/>
                      </a:schemeClr>
                    </a:gs>
                    <a:gs pos="35000">
                      <a:schemeClr val="bg1"/>
                    </a:gs>
                    <a:gs pos="98000">
                      <a:schemeClr val="bg1">
                        <a:lumMod val="50000"/>
                      </a:schemeClr>
                    </a:gs>
                  </a:gsLst>
                  <a:lin ang="5400000" scaled="1"/>
                </a:gradFill>
                <a:ln w="6350"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grpSp>
          <p:grpSp>
            <p:nvGrpSpPr>
              <p:cNvPr id="25" name="Group 24">
                <a:extLst>
                  <a:ext uri="{FF2B5EF4-FFF2-40B4-BE49-F238E27FC236}">
                    <a16:creationId xmlns:a16="http://schemas.microsoft.com/office/drawing/2014/main" id="{8DE5EA7A-B117-CADB-E99A-CF8D5D05F8C3}"/>
                  </a:ext>
                </a:extLst>
              </p:cNvPr>
              <p:cNvGrpSpPr/>
              <p:nvPr/>
            </p:nvGrpSpPr>
            <p:grpSpPr>
              <a:xfrm>
                <a:off x="6652010" y="4986043"/>
                <a:ext cx="245696" cy="185800"/>
                <a:chOff x="6652010" y="4715791"/>
                <a:chExt cx="245696" cy="185800"/>
              </a:xfrm>
            </p:grpSpPr>
            <p:sp>
              <p:nvSpPr>
                <p:cNvPr id="30" name="Rectangle 29">
                  <a:extLst>
                    <a:ext uri="{FF2B5EF4-FFF2-40B4-BE49-F238E27FC236}">
                      <a16:creationId xmlns:a16="http://schemas.microsoft.com/office/drawing/2014/main" id="{90E7284A-3022-5A96-E4D1-88FE0A6BF0CF}"/>
                    </a:ext>
                  </a:extLst>
                </p:cNvPr>
                <p:cNvSpPr/>
                <p:nvPr/>
              </p:nvSpPr>
              <p:spPr bwMode="auto">
                <a:xfrm>
                  <a:off x="6652010" y="4715791"/>
                  <a:ext cx="125604" cy="185800"/>
                </a:xfrm>
                <a:prstGeom prst="rect">
                  <a:avLst/>
                </a:prstGeom>
                <a:gradFill>
                  <a:gsLst>
                    <a:gs pos="0">
                      <a:schemeClr val="bg1">
                        <a:lumMod val="50000"/>
                      </a:schemeClr>
                    </a:gs>
                    <a:gs pos="35000">
                      <a:schemeClr val="bg1"/>
                    </a:gs>
                    <a:gs pos="98000">
                      <a:schemeClr val="bg1">
                        <a:lumMod val="50000"/>
                      </a:schemeClr>
                    </a:gs>
                  </a:gsLst>
                  <a:lin ang="5400000" scaled="1"/>
                </a:gradFill>
                <a:ln w="6350"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31" name="Rectangle 30">
                  <a:extLst>
                    <a:ext uri="{FF2B5EF4-FFF2-40B4-BE49-F238E27FC236}">
                      <a16:creationId xmlns:a16="http://schemas.microsoft.com/office/drawing/2014/main" id="{AB0621DC-31D3-06F8-5E00-E5717E6A1F07}"/>
                    </a:ext>
                  </a:extLst>
                </p:cNvPr>
                <p:cNvSpPr/>
                <p:nvPr/>
              </p:nvSpPr>
              <p:spPr bwMode="auto">
                <a:xfrm>
                  <a:off x="6772102" y="4736891"/>
                  <a:ext cx="125604" cy="143601"/>
                </a:xfrm>
                <a:prstGeom prst="rect">
                  <a:avLst/>
                </a:prstGeom>
                <a:gradFill>
                  <a:gsLst>
                    <a:gs pos="0">
                      <a:schemeClr val="bg1">
                        <a:lumMod val="50000"/>
                      </a:schemeClr>
                    </a:gs>
                    <a:gs pos="35000">
                      <a:schemeClr val="bg1"/>
                    </a:gs>
                    <a:gs pos="98000">
                      <a:schemeClr val="bg1">
                        <a:lumMod val="50000"/>
                      </a:schemeClr>
                    </a:gs>
                  </a:gsLst>
                  <a:lin ang="5400000" scaled="1"/>
                </a:gradFill>
                <a:ln w="6350"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grpSp>
          <p:grpSp>
            <p:nvGrpSpPr>
              <p:cNvPr id="26" name="Group 25">
                <a:extLst>
                  <a:ext uri="{FF2B5EF4-FFF2-40B4-BE49-F238E27FC236}">
                    <a16:creationId xmlns:a16="http://schemas.microsoft.com/office/drawing/2014/main" id="{EFC47143-F00B-76D1-AC66-681215A22992}"/>
                  </a:ext>
                </a:extLst>
              </p:cNvPr>
              <p:cNvGrpSpPr/>
              <p:nvPr/>
            </p:nvGrpSpPr>
            <p:grpSpPr>
              <a:xfrm>
                <a:off x="6657752" y="5256296"/>
                <a:ext cx="245696" cy="185800"/>
                <a:chOff x="6652010" y="4715791"/>
                <a:chExt cx="245696" cy="185800"/>
              </a:xfrm>
            </p:grpSpPr>
            <p:sp>
              <p:nvSpPr>
                <p:cNvPr id="28" name="Rectangle 27">
                  <a:extLst>
                    <a:ext uri="{FF2B5EF4-FFF2-40B4-BE49-F238E27FC236}">
                      <a16:creationId xmlns:a16="http://schemas.microsoft.com/office/drawing/2014/main" id="{035791C0-0045-7C14-EA42-5F7A6DD17C9D}"/>
                    </a:ext>
                  </a:extLst>
                </p:cNvPr>
                <p:cNvSpPr/>
                <p:nvPr/>
              </p:nvSpPr>
              <p:spPr bwMode="auto">
                <a:xfrm>
                  <a:off x="6652010" y="4715791"/>
                  <a:ext cx="125604" cy="185800"/>
                </a:xfrm>
                <a:prstGeom prst="rect">
                  <a:avLst/>
                </a:prstGeom>
                <a:gradFill>
                  <a:gsLst>
                    <a:gs pos="0">
                      <a:schemeClr val="bg1">
                        <a:lumMod val="50000"/>
                      </a:schemeClr>
                    </a:gs>
                    <a:gs pos="35000">
                      <a:schemeClr val="bg1"/>
                    </a:gs>
                    <a:gs pos="98000">
                      <a:schemeClr val="bg1">
                        <a:lumMod val="50000"/>
                      </a:schemeClr>
                    </a:gs>
                  </a:gsLst>
                  <a:lin ang="5400000" scaled="1"/>
                </a:gradFill>
                <a:ln w="6350"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29" name="Rectangle 28">
                  <a:extLst>
                    <a:ext uri="{FF2B5EF4-FFF2-40B4-BE49-F238E27FC236}">
                      <a16:creationId xmlns:a16="http://schemas.microsoft.com/office/drawing/2014/main" id="{5B831D9A-B922-C717-595E-369B98BB2AE3}"/>
                    </a:ext>
                  </a:extLst>
                </p:cNvPr>
                <p:cNvSpPr/>
                <p:nvPr/>
              </p:nvSpPr>
              <p:spPr bwMode="auto">
                <a:xfrm>
                  <a:off x="6772102" y="4736891"/>
                  <a:ext cx="125604" cy="143601"/>
                </a:xfrm>
                <a:prstGeom prst="rect">
                  <a:avLst/>
                </a:prstGeom>
                <a:gradFill>
                  <a:gsLst>
                    <a:gs pos="0">
                      <a:schemeClr val="bg1">
                        <a:lumMod val="50000"/>
                      </a:schemeClr>
                    </a:gs>
                    <a:gs pos="35000">
                      <a:schemeClr val="bg1"/>
                    </a:gs>
                    <a:gs pos="98000">
                      <a:schemeClr val="bg1">
                        <a:lumMod val="50000"/>
                      </a:schemeClr>
                    </a:gs>
                  </a:gsLst>
                  <a:lin ang="5400000" scaled="1"/>
                </a:gradFill>
                <a:ln w="6350"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grpSp>
          <p:sp>
            <p:nvSpPr>
              <p:cNvPr id="27" name="Rectangle 26">
                <a:extLst>
                  <a:ext uri="{FF2B5EF4-FFF2-40B4-BE49-F238E27FC236}">
                    <a16:creationId xmlns:a16="http://schemas.microsoft.com/office/drawing/2014/main" id="{D0E18AFB-943A-2180-51BD-EB1D0B5FE822}"/>
                  </a:ext>
                </a:extLst>
              </p:cNvPr>
              <p:cNvSpPr/>
              <p:nvPr/>
            </p:nvSpPr>
            <p:spPr bwMode="auto">
              <a:xfrm>
                <a:off x="6897706" y="4651420"/>
                <a:ext cx="245106" cy="852628"/>
              </a:xfrm>
              <a:prstGeom prst="rect">
                <a:avLst/>
              </a:prstGeom>
              <a:solidFill>
                <a:schemeClr val="bg1">
                  <a:lumMod val="75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grpSp>
        <p:grpSp>
          <p:nvGrpSpPr>
            <p:cNvPr id="21" name="Group 20">
              <a:extLst>
                <a:ext uri="{FF2B5EF4-FFF2-40B4-BE49-F238E27FC236}">
                  <a16:creationId xmlns:a16="http://schemas.microsoft.com/office/drawing/2014/main" id="{0CCD93C9-1C78-0D7E-C830-035A4FE6EFFD}"/>
                </a:ext>
              </a:extLst>
            </p:cNvPr>
            <p:cNvGrpSpPr/>
            <p:nvPr/>
          </p:nvGrpSpPr>
          <p:grpSpPr>
            <a:xfrm flipH="1">
              <a:off x="7148951" y="5041877"/>
              <a:ext cx="128712" cy="97334"/>
              <a:chOff x="6652010" y="4715791"/>
              <a:chExt cx="245696" cy="185800"/>
            </a:xfrm>
          </p:grpSpPr>
          <p:sp>
            <p:nvSpPr>
              <p:cNvPr id="22" name="Rectangle 21">
                <a:extLst>
                  <a:ext uri="{FF2B5EF4-FFF2-40B4-BE49-F238E27FC236}">
                    <a16:creationId xmlns:a16="http://schemas.microsoft.com/office/drawing/2014/main" id="{9B69EE7F-7DE5-EF99-33C3-DD6F3EFAB2AE}"/>
                  </a:ext>
                </a:extLst>
              </p:cNvPr>
              <p:cNvSpPr/>
              <p:nvPr/>
            </p:nvSpPr>
            <p:spPr bwMode="auto">
              <a:xfrm>
                <a:off x="6652010" y="4715791"/>
                <a:ext cx="125604" cy="185800"/>
              </a:xfrm>
              <a:prstGeom prst="rect">
                <a:avLst/>
              </a:prstGeom>
              <a:gradFill>
                <a:gsLst>
                  <a:gs pos="0">
                    <a:schemeClr val="bg1">
                      <a:lumMod val="50000"/>
                    </a:schemeClr>
                  </a:gs>
                  <a:gs pos="35000">
                    <a:schemeClr val="bg1"/>
                  </a:gs>
                  <a:gs pos="98000">
                    <a:schemeClr val="bg1">
                      <a:lumMod val="50000"/>
                    </a:schemeClr>
                  </a:gs>
                </a:gsLst>
                <a:lin ang="5400000" scaled="1"/>
              </a:gradFill>
              <a:ln w="6350"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23" name="Rectangle 22">
                <a:extLst>
                  <a:ext uri="{FF2B5EF4-FFF2-40B4-BE49-F238E27FC236}">
                    <a16:creationId xmlns:a16="http://schemas.microsoft.com/office/drawing/2014/main" id="{3B25A675-1EE1-77A4-B4E0-529C00E7B6DF}"/>
                  </a:ext>
                </a:extLst>
              </p:cNvPr>
              <p:cNvSpPr/>
              <p:nvPr/>
            </p:nvSpPr>
            <p:spPr bwMode="auto">
              <a:xfrm>
                <a:off x="6772102" y="4736891"/>
                <a:ext cx="125604" cy="143601"/>
              </a:xfrm>
              <a:prstGeom prst="rect">
                <a:avLst/>
              </a:prstGeom>
              <a:gradFill>
                <a:gsLst>
                  <a:gs pos="0">
                    <a:schemeClr val="bg1">
                      <a:lumMod val="50000"/>
                    </a:schemeClr>
                  </a:gs>
                  <a:gs pos="35000">
                    <a:schemeClr val="bg1"/>
                  </a:gs>
                  <a:gs pos="98000">
                    <a:schemeClr val="bg1">
                      <a:lumMod val="50000"/>
                    </a:schemeClr>
                  </a:gs>
                </a:gsLst>
                <a:lin ang="5400000" scaled="1"/>
              </a:gradFill>
              <a:ln w="6350"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grpSp>
      </p:grpSp>
      <p:sp>
        <p:nvSpPr>
          <p:cNvPr id="34" name="Right Arrow 61">
            <a:extLst>
              <a:ext uri="{FF2B5EF4-FFF2-40B4-BE49-F238E27FC236}">
                <a16:creationId xmlns:a16="http://schemas.microsoft.com/office/drawing/2014/main" id="{F3EDF166-10EA-086F-7502-7A63E8370296}"/>
              </a:ext>
            </a:extLst>
          </p:cNvPr>
          <p:cNvSpPr/>
          <p:nvPr/>
        </p:nvSpPr>
        <p:spPr bwMode="auto">
          <a:xfrm>
            <a:off x="5459766" y="4691886"/>
            <a:ext cx="457168" cy="38217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35" name="Right Arrow 62">
            <a:extLst>
              <a:ext uri="{FF2B5EF4-FFF2-40B4-BE49-F238E27FC236}">
                <a16:creationId xmlns:a16="http://schemas.microsoft.com/office/drawing/2014/main" id="{F8CA38E5-BEAB-6B3F-9B12-CB8B37F17636}"/>
              </a:ext>
            </a:extLst>
          </p:cNvPr>
          <p:cNvSpPr/>
          <p:nvPr/>
        </p:nvSpPr>
        <p:spPr bwMode="auto">
          <a:xfrm flipH="1">
            <a:off x="5432601" y="4141502"/>
            <a:ext cx="457168" cy="38217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36" name="Isosceles Triangle 35">
            <a:extLst>
              <a:ext uri="{FF2B5EF4-FFF2-40B4-BE49-F238E27FC236}">
                <a16:creationId xmlns:a16="http://schemas.microsoft.com/office/drawing/2014/main" id="{1660BFED-D3C2-53D9-2956-19637426581D}"/>
              </a:ext>
            </a:extLst>
          </p:cNvPr>
          <p:cNvSpPr/>
          <p:nvPr/>
        </p:nvSpPr>
        <p:spPr bwMode="auto">
          <a:xfrm>
            <a:off x="5856344" y="3505026"/>
            <a:ext cx="353809" cy="271212"/>
          </a:xfrm>
          <a:prstGeom prst="triangle">
            <a:avLst/>
          </a:prstGeom>
          <a:solidFill>
            <a:srgbClr val="92D05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37" name="Isosceles Triangle 36">
            <a:extLst>
              <a:ext uri="{FF2B5EF4-FFF2-40B4-BE49-F238E27FC236}">
                <a16:creationId xmlns:a16="http://schemas.microsoft.com/office/drawing/2014/main" id="{3EEA03E2-D012-0DE4-7B91-60BDC121E66D}"/>
              </a:ext>
            </a:extLst>
          </p:cNvPr>
          <p:cNvSpPr/>
          <p:nvPr/>
        </p:nvSpPr>
        <p:spPr bwMode="auto">
          <a:xfrm flipV="1">
            <a:off x="6844063" y="3586929"/>
            <a:ext cx="353809" cy="271212"/>
          </a:xfrm>
          <a:prstGeom prst="triangle">
            <a:avLst/>
          </a:prstGeom>
          <a:solidFill>
            <a:srgbClr val="92D05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grpSp>
        <p:nvGrpSpPr>
          <p:cNvPr id="38" name="Group 37">
            <a:extLst>
              <a:ext uri="{FF2B5EF4-FFF2-40B4-BE49-F238E27FC236}">
                <a16:creationId xmlns:a16="http://schemas.microsoft.com/office/drawing/2014/main" id="{39BA13F9-C9CB-20C5-82AF-16B23F2E155D}"/>
              </a:ext>
            </a:extLst>
          </p:cNvPr>
          <p:cNvGrpSpPr/>
          <p:nvPr/>
        </p:nvGrpSpPr>
        <p:grpSpPr>
          <a:xfrm>
            <a:off x="6051676" y="2907192"/>
            <a:ext cx="5051784" cy="2559599"/>
            <a:chOff x="6475915" y="3445416"/>
            <a:chExt cx="5051784" cy="2559599"/>
          </a:xfrm>
        </p:grpSpPr>
        <p:sp>
          <p:nvSpPr>
            <p:cNvPr id="39" name="TextBox 38">
              <a:extLst>
                <a:ext uri="{FF2B5EF4-FFF2-40B4-BE49-F238E27FC236}">
                  <a16:creationId xmlns:a16="http://schemas.microsoft.com/office/drawing/2014/main" id="{A24C14FC-AA92-C89E-D91A-9009F2BDECCA}"/>
                </a:ext>
              </a:extLst>
            </p:cNvPr>
            <p:cNvSpPr txBox="1"/>
            <p:nvPr/>
          </p:nvSpPr>
          <p:spPr>
            <a:xfrm>
              <a:off x="7733532" y="5219097"/>
              <a:ext cx="2170429" cy="338554"/>
            </a:xfrm>
            <a:prstGeom prst="rect">
              <a:avLst/>
            </a:prstGeom>
            <a:noFill/>
          </p:spPr>
          <p:txBody>
            <a:bodyPr wrap="square" rtlCol="0">
              <a:spAutoFit/>
            </a:bodyPr>
            <a:lstStyle/>
            <a:p>
              <a:r>
                <a:rPr lang="en-US" sz="1600" dirty="0">
                  <a:latin typeface="Rift Demi" panose="00000700000000000000" charset="0"/>
                  <a:cs typeface="Arial" panose="020B0604020202020204" pitchFamily="34" charset="0"/>
                </a:rPr>
                <a:t>Reversing Valve</a:t>
              </a:r>
            </a:p>
          </p:txBody>
        </p:sp>
        <p:grpSp>
          <p:nvGrpSpPr>
            <p:cNvPr id="40" name="Group 39">
              <a:extLst>
                <a:ext uri="{FF2B5EF4-FFF2-40B4-BE49-F238E27FC236}">
                  <a16:creationId xmlns:a16="http://schemas.microsoft.com/office/drawing/2014/main" id="{2FFA4651-5D24-1A22-51BE-4973DF14C49D}"/>
                </a:ext>
              </a:extLst>
            </p:cNvPr>
            <p:cNvGrpSpPr/>
            <p:nvPr/>
          </p:nvGrpSpPr>
          <p:grpSpPr>
            <a:xfrm>
              <a:off x="6475915" y="3445416"/>
              <a:ext cx="5051784" cy="2559599"/>
              <a:chOff x="6475915" y="3445416"/>
              <a:chExt cx="5051784" cy="2559599"/>
            </a:xfrm>
          </p:grpSpPr>
          <p:sp>
            <p:nvSpPr>
              <p:cNvPr id="41" name="Oval 40">
                <a:extLst>
                  <a:ext uri="{FF2B5EF4-FFF2-40B4-BE49-F238E27FC236}">
                    <a16:creationId xmlns:a16="http://schemas.microsoft.com/office/drawing/2014/main" id="{5CFE0F41-777E-BC1F-1D64-8B3540819F90}"/>
                  </a:ext>
                </a:extLst>
              </p:cNvPr>
              <p:cNvSpPr/>
              <p:nvPr/>
            </p:nvSpPr>
            <p:spPr>
              <a:xfrm>
                <a:off x="9023343" y="3445416"/>
                <a:ext cx="2504356" cy="2559599"/>
              </a:xfrm>
              <a:prstGeom prst="ellipse">
                <a:avLst/>
              </a:prstGeom>
              <a:solidFill>
                <a:srgbClr val="FFFFFF">
                  <a:alpha val="40000"/>
                </a:srgbClr>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pPr>
                <a:endParaRPr lang="en-US" sz="2400" b="0" dirty="0">
                  <a:solidFill>
                    <a:srgbClr val="D9D9D9"/>
                  </a:solidFill>
                  <a:latin typeface="Franklin Gothic Book"/>
                </a:endParaRPr>
              </a:p>
            </p:txBody>
          </p:sp>
          <p:pic>
            <p:nvPicPr>
              <p:cNvPr id="42" name="Picture 41">
                <a:extLst>
                  <a:ext uri="{FF2B5EF4-FFF2-40B4-BE49-F238E27FC236}">
                    <a16:creationId xmlns:a16="http://schemas.microsoft.com/office/drawing/2014/main" id="{F33FCBD3-DDC6-B437-F39C-32EAD8934F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9341953" y="3674108"/>
                <a:ext cx="1745676" cy="2083364"/>
              </a:xfrm>
              <a:prstGeom prst="rect">
                <a:avLst/>
              </a:prstGeom>
            </p:spPr>
          </p:pic>
          <p:cxnSp>
            <p:nvCxnSpPr>
              <p:cNvPr id="43" name="Straight Connector 42">
                <a:extLst>
                  <a:ext uri="{FF2B5EF4-FFF2-40B4-BE49-F238E27FC236}">
                    <a16:creationId xmlns:a16="http://schemas.microsoft.com/office/drawing/2014/main" id="{76E05A88-7632-ADAB-BE57-E9A2E5151A8A}"/>
                  </a:ext>
                </a:extLst>
              </p:cNvPr>
              <p:cNvCxnSpPr/>
              <p:nvPr/>
            </p:nvCxnSpPr>
            <p:spPr bwMode="auto">
              <a:xfrm flipV="1">
                <a:off x="7689114" y="4901590"/>
                <a:ext cx="1315735" cy="160849"/>
              </a:xfrm>
              <a:prstGeom prst="line">
                <a:avLst/>
              </a:prstGeom>
              <a:solidFill>
                <a:schemeClr val="accent1"/>
              </a:solidFill>
              <a:ln w="9525" cap="flat" cmpd="sng" algn="ctr">
                <a:solidFill>
                  <a:srgbClr val="0099CC"/>
                </a:solidFill>
                <a:prstDash val="sysDot"/>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4" name="Oval 43">
                <a:extLst>
                  <a:ext uri="{FF2B5EF4-FFF2-40B4-BE49-F238E27FC236}">
                    <a16:creationId xmlns:a16="http://schemas.microsoft.com/office/drawing/2014/main" id="{7C5633A4-FF96-AEE2-72F4-8330D9E5DB28}"/>
                  </a:ext>
                </a:extLst>
              </p:cNvPr>
              <p:cNvSpPr/>
              <p:nvPr/>
            </p:nvSpPr>
            <p:spPr>
              <a:xfrm>
                <a:off x="6475915" y="4472163"/>
                <a:ext cx="1194705" cy="1221059"/>
              </a:xfrm>
              <a:prstGeom prst="ellipse">
                <a:avLst/>
              </a:prstGeom>
              <a:solidFill>
                <a:srgbClr val="FFFFFF">
                  <a:alpha val="40000"/>
                </a:srgbClr>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pPr>
                <a:endParaRPr lang="en-US" sz="2400" b="0" dirty="0">
                  <a:solidFill>
                    <a:srgbClr val="D9D9D9"/>
                  </a:solidFill>
                  <a:latin typeface="Franklin Gothic Book"/>
                </a:endParaRPr>
              </a:p>
            </p:txBody>
          </p:sp>
        </p:grpSp>
      </p:grpSp>
      <p:grpSp>
        <p:nvGrpSpPr>
          <p:cNvPr id="45" name="Group 44">
            <a:extLst>
              <a:ext uri="{FF2B5EF4-FFF2-40B4-BE49-F238E27FC236}">
                <a16:creationId xmlns:a16="http://schemas.microsoft.com/office/drawing/2014/main" id="{E6BC9B2B-37D6-22C8-822E-66AF4F9EBAEC}"/>
              </a:ext>
            </a:extLst>
          </p:cNvPr>
          <p:cNvGrpSpPr/>
          <p:nvPr/>
        </p:nvGrpSpPr>
        <p:grpSpPr>
          <a:xfrm>
            <a:off x="2096725" y="1690688"/>
            <a:ext cx="2240579" cy="3361408"/>
            <a:chOff x="5759954" y="2149026"/>
            <a:chExt cx="2240579" cy="3361408"/>
          </a:xfrm>
        </p:grpSpPr>
        <p:grpSp>
          <p:nvGrpSpPr>
            <p:cNvPr id="46" name="Group 45">
              <a:extLst>
                <a:ext uri="{FF2B5EF4-FFF2-40B4-BE49-F238E27FC236}">
                  <a16:creationId xmlns:a16="http://schemas.microsoft.com/office/drawing/2014/main" id="{519F5777-A3CE-57FF-7043-207D8D6EE855}"/>
                </a:ext>
              </a:extLst>
            </p:cNvPr>
            <p:cNvGrpSpPr/>
            <p:nvPr/>
          </p:nvGrpSpPr>
          <p:grpSpPr>
            <a:xfrm>
              <a:off x="6087653" y="3558540"/>
              <a:ext cx="1258027" cy="1822040"/>
              <a:chOff x="6087653" y="3558540"/>
              <a:chExt cx="1258027" cy="1822040"/>
            </a:xfrm>
          </p:grpSpPr>
          <p:sp>
            <p:nvSpPr>
              <p:cNvPr id="72" name="Freeform 95">
                <a:extLst>
                  <a:ext uri="{FF2B5EF4-FFF2-40B4-BE49-F238E27FC236}">
                    <a16:creationId xmlns:a16="http://schemas.microsoft.com/office/drawing/2014/main" id="{1F0D6DA1-E46B-582B-C704-B6C55238621F}"/>
                  </a:ext>
                </a:extLst>
              </p:cNvPr>
              <p:cNvSpPr/>
              <p:nvPr/>
            </p:nvSpPr>
            <p:spPr bwMode="auto">
              <a:xfrm>
                <a:off x="7231380" y="3844290"/>
                <a:ext cx="114300" cy="1245870"/>
              </a:xfrm>
              <a:custGeom>
                <a:avLst/>
                <a:gdLst>
                  <a:gd name="connsiteX0" fmla="*/ 114300 w 114300"/>
                  <a:gd name="connsiteY0" fmla="*/ 0 h 1245870"/>
                  <a:gd name="connsiteX1" fmla="*/ 114300 w 114300"/>
                  <a:gd name="connsiteY1" fmla="*/ 1245870 h 1245870"/>
                  <a:gd name="connsiteX2" fmla="*/ 0 w 114300"/>
                  <a:gd name="connsiteY2" fmla="*/ 1245870 h 1245870"/>
                </a:gdLst>
                <a:ahLst/>
                <a:cxnLst>
                  <a:cxn ang="0">
                    <a:pos x="connsiteX0" y="connsiteY0"/>
                  </a:cxn>
                  <a:cxn ang="0">
                    <a:pos x="connsiteX1" y="connsiteY1"/>
                  </a:cxn>
                  <a:cxn ang="0">
                    <a:pos x="connsiteX2" y="connsiteY2"/>
                  </a:cxn>
                </a:cxnLst>
                <a:rect l="l" t="t" r="r" b="b"/>
                <a:pathLst>
                  <a:path w="114300" h="1245870">
                    <a:moveTo>
                      <a:pt x="114300" y="0"/>
                    </a:moveTo>
                    <a:lnTo>
                      <a:pt x="114300" y="1245870"/>
                    </a:lnTo>
                    <a:lnTo>
                      <a:pt x="0" y="1245870"/>
                    </a:lnTo>
                  </a:path>
                </a:pathLst>
              </a:custGeom>
              <a:noFill/>
              <a:ln w="104775"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73" name="Freeform 96">
                <a:extLst>
                  <a:ext uri="{FF2B5EF4-FFF2-40B4-BE49-F238E27FC236}">
                    <a16:creationId xmlns:a16="http://schemas.microsoft.com/office/drawing/2014/main" id="{076966C3-F957-A0D5-F58A-6C09615C0A28}"/>
                  </a:ext>
                </a:extLst>
              </p:cNvPr>
              <p:cNvSpPr/>
              <p:nvPr/>
            </p:nvSpPr>
            <p:spPr bwMode="auto">
              <a:xfrm>
                <a:off x="6377940" y="3558540"/>
                <a:ext cx="289560" cy="1524000"/>
              </a:xfrm>
              <a:custGeom>
                <a:avLst/>
                <a:gdLst>
                  <a:gd name="connsiteX0" fmla="*/ 95250 w 289560"/>
                  <a:gd name="connsiteY0" fmla="*/ 0 h 1524000"/>
                  <a:gd name="connsiteX1" fmla="*/ 0 w 289560"/>
                  <a:gd name="connsiteY1" fmla="*/ 144780 h 1524000"/>
                  <a:gd name="connsiteX2" fmla="*/ 0 w 289560"/>
                  <a:gd name="connsiteY2" fmla="*/ 1524000 h 1524000"/>
                  <a:gd name="connsiteX3" fmla="*/ 289560 w 289560"/>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289560" h="1524000">
                    <a:moveTo>
                      <a:pt x="95250" y="0"/>
                    </a:moveTo>
                    <a:lnTo>
                      <a:pt x="0" y="144780"/>
                    </a:lnTo>
                    <a:lnTo>
                      <a:pt x="0" y="1524000"/>
                    </a:lnTo>
                    <a:lnTo>
                      <a:pt x="289560" y="1524000"/>
                    </a:lnTo>
                  </a:path>
                </a:pathLst>
              </a:custGeom>
              <a:noFill/>
              <a:ln w="104775"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74" name="Rectangle 73">
                <a:extLst>
                  <a:ext uri="{FF2B5EF4-FFF2-40B4-BE49-F238E27FC236}">
                    <a16:creationId xmlns:a16="http://schemas.microsoft.com/office/drawing/2014/main" id="{BD72B72A-64F4-531D-6E15-2075C8B6DFD1}"/>
                  </a:ext>
                </a:extLst>
              </p:cNvPr>
              <p:cNvSpPr/>
              <p:nvPr/>
            </p:nvSpPr>
            <p:spPr bwMode="auto">
              <a:xfrm>
                <a:off x="6087653" y="4762500"/>
                <a:ext cx="563719" cy="97387"/>
              </a:xfrm>
              <a:prstGeom prst="rect">
                <a:avLst/>
              </a:prstGeom>
              <a:gradFill>
                <a:gsLst>
                  <a:gs pos="0">
                    <a:srgbClr val="92D050"/>
                  </a:gs>
                  <a:gs pos="96000">
                    <a:schemeClr val="bg1"/>
                  </a:gs>
                </a:gsLst>
                <a:lin ang="108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75" name="Rectangle 74">
                <a:extLst>
                  <a:ext uri="{FF2B5EF4-FFF2-40B4-BE49-F238E27FC236}">
                    <a16:creationId xmlns:a16="http://schemas.microsoft.com/office/drawing/2014/main" id="{79519FB2-323E-032D-9FD5-544C732B3587}"/>
                  </a:ext>
                </a:extLst>
              </p:cNvPr>
              <p:cNvSpPr/>
              <p:nvPr/>
            </p:nvSpPr>
            <p:spPr bwMode="auto">
              <a:xfrm>
                <a:off x="6096080" y="5283193"/>
                <a:ext cx="563719" cy="97387"/>
              </a:xfrm>
              <a:prstGeom prst="rect">
                <a:avLst/>
              </a:prstGeom>
              <a:gradFill>
                <a:gsLst>
                  <a:gs pos="0">
                    <a:srgbClr val="92D050"/>
                  </a:gs>
                  <a:gs pos="96000">
                    <a:schemeClr val="bg1"/>
                  </a:gs>
                </a:gsLst>
                <a:lin ang="108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grpSp>
        <p:grpSp>
          <p:nvGrpSpPr>
            <p:cNvPr id="47" name="Group 46">
              <a:extLst>
                <a:ext uri="{FF2B5EF4-FFF2-40B4-BE49-F238E27FC236}">
                  <a16:creationId xmlns:a16="http://schemas.microsoft.com/office/drawing/2014/main" id="{837D86FB-7FA8-8D48-FB43-85EAE8702E31}"/>
                </a:ext>
              </a:extLst>
            </p:cNvPr>
            <p:cNvGrpSpPr/>
            <p:nvPr/>
          </p:nvGrpSpPr>
          <p:grpSpPr>
            <a:xfrm>
              <a:off x="6423193" y="2149026"/>
              <a:ext cx="1577340" cy="1807307"/>
              <a:chOff x="6423193" y="2149026"/>
              <a:chExt cx="1577340" cy="1807307"/>
            </a:xfrm>
          </p:grpSpPr>
          <p:sp>
            <p:nvSpPr>
              <p:cNvPr id="68" name="Rectangle 67">
                <a:extLst>
                  <a:ext uri="{FF2B5EF4-FFF2-40B4-BE49-F238E27FC236}">
                    <a16:creationId xmlns:a16="http://schemas.microsoft.com/office/drawing/2014/main" id="{BDEC563E-61A9-3CCE-4560-3066F539C4DE}"/>
                  </a:ext>
                </a:extLst>
              </p:cNvPr>
              <p:cNvSpPr/>
              <p:nvPr/>
            </p:nvSpPr>
            <p:spPr bwMode="auto">
              <a:xfrm rot="5400000" flipH="1">
                <a:off x="7315156" y="3853040"/>
                <a:ext cx="65800" cy="140786"/>
              </a:xfrm>
              <a:prstGeom prst="rect">
                <a:avLst/>
              </a:prstGeom>
              <a:gradFill>
                <a:gsLst>
                  <a:gs pos="0">
                    <a:schemeClr val="bg1">
                      <a:lumMod val="50000"/>
                    </a:schemeClr>
                  </a:gs>
                  <a:gs pos="35000">
                    <a:schemeClr val="bg1"/>
                  </a:gs>
                  <a:gs pos="98000">
                    <a:schemeClr val="bg1">
                      <a:lumMod val="50000"/>
                    </a:schemeClr>
                  </a:gs>
                </a:gsLst>
                <a:lin ang="5400000" scaled="1"/>
              </a:grad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69" name="Rectangle 68">
                <a:extLst>
                  <a:ext uri="{FF2B5EF4-FFF2-40B4-BE49-F238E27FC236}">
                    <a16:creationId xmlns:a16="http://schemas.microsoft.com/office/drawing/2014/main" id="{07B303F3-74F2-C823-0861-104782E33846}"/>
                  </a:ext>
                </a:extLst>
              </p:cNvPr>
              <p:cNvSpPr/>
              <p:nvPr/>
            </p:nvSpPr>
            <p:spPr bwMode="auto">
              <a:xfrm rot="5400000" flipH="1">
                <a:off x="7251100" y="3742060"/>
                <a:ext cx="193912" cy="108811"/>
              </a:xfrm>
              <a:prstGeom prst="rect">
                <a:avLst/>
              </a:prstGeom>
              <a:gradFill>
                <a:gsLst>
                  <a:gs pos="0">
                    <a:schemeClr val="bg1">
                      <a:lumMod val="50000"/>
                    </a:schemeClr>
                  </a:gs>
                  <a:gs pos="35000">
                    <a:schemeClr val="bg1"/>
                  </a:gs>
                  <a:gs pos="98000">
                    <a:schemeClr val="bg1">
                      <a:lumMod val="50000"/>
                    </a:schemeClr>
                  </a:gs>
                </a:gsLst>
                <a:lin ang="5400000" scaled="1"/>
              </a:grad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70" name="Rectangle 69">
                <a:extLst>
                  <a:ext uri="{FF2B5EF4-FFF2-40B4-BE49-F238E27FC236}">
                    <a16:creationId xmlns:a16="http://schemas.microsoft.com/office/drawing/2014/main" id="{1801CD68-8DBA-4531-C1F1-ECF71BF50662}"/>
                  </a:ext>
                </a:extLst>
              </p:cNvPr>
              <p:cNvSpPr/>
              <p:nvPr/>
            </p:nvSpPr>
            <p:spPr bwMode="auto">
              <a:xfrm rot="8209603" flipH="1">
                <a:off x="6447120" y="3450051"/>
                <a:ext cx="193912" cy="108811"/>
              </a:xfrm>
              <a:prstGeom prst="rect">
                <a:avLst/>
              </a:prstGeom>
              <a:gradFill>
                <a:gsLst>
                  <a:gs pos="0">
                    <a:schemeClr val="bg1">
                      <a:lumMod val="50000"/>
                    </a:schemeClr>
                  </a:gs>
                  <a:gs pos="35000">
                    <a:schemeClr val="bg1"/>
                  </a:gs>
                  <a:gs pos="98000">
                    <a:schemeClr val="bg1">
                      <a:lumMod val="50000"/>
                    </a:schemeClr>
                  </a:gs>
                </a:gsLst>
                <a:lin ang="5400000" scaled="1"/>
              </a:grad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71" name="Oval 70">
                <a:extLst>
                  <a:ext uri="{FF2B5EF4-FFF2-40B4-BE49-F238E27FC236}">
                    <a16:creationId xmlns:a16="http://schemas.microsoft.com/office/drawing/2014/main" id="{78BD256A-F3C1-011F-09FA-82BAC697159C}"/>
                  </a:ext>
                </a:extLst>
              </p:cNvPr>
              <p:cNvSpPr/>
              <p:nvPr/>
            </p:nvSpPr>
            <p:spPr bwMode="auto">
              <a:xfrm>
                <a:off x="6423193" y="2149026"/>
                <a:ext cx="1577340" cy="1577340"/>
              </a:xfrm>
              <a:prstGeom prst="ellipse">
                <a:avLst/>
              </a:prstGeom>
              <a:solidFill>
                <a:srgbClr val="C0C0C0"/>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grpSp>
        <p:sp>
          <p:nvSpPr>
            <p:cNvPr id="48" name="TextBox 47">
              <a:extLst>
                <a:ext uri="{FF2B5EF4-FFF2-40B4-BE49-F238E27FC236}">
                  <a16:creationId xmlns:a16="http://schemas.microsoft.com/office/drawing/2014/main" id="{C0FAAEE5-9D57-F64F-D9FB-981A9E9168D3}"/>
                </a:ext>
              </a:extLst>
            </p:cNvPr>
            <p:cNvSpPr txBox="1"/>
            <p:nvPr/>
          </p:nvSpPr>
          <p:spPr>
            <a:xfrm>
              <a:off x="6537506" y="2719176"/>
              <a:ext cx="1414513" cy="338554"/>
            </a:xfrm>
            <a:prstGeom prst="rect">
              <a:avLst/>
            </a:prstGeom>
            <a:noFill/>
          </p:spPr>
          <p:txBody>
            <a:bodyPr wrap="square" rtlCol="0">
              <a:spAutoFit/>
            </a:bodyPr>
            <a:lstStyle/>
            <a:p>
              <a:pPr algn="ctr"/>
              <a:r>
                <a:rPr lang="en-US" sz="1600" dirty="0">
                  <a:latin typeface="Arial Nova Cond" panose="020B0506020202020204" pitchFamily="34" charset="0"/>
                  <a:cs typeface="Arial" panose="020B0604020202020204" pitchFamily="34" charset="0"/>
                </a:rPr>
                <a:t>Compressor</a:t>
              </a:r>
            </a:p>
          </p:txBody>
        </p:sp>
        <p:grpSp>
          <p:nvGrpSpPr>
            <p:cNvPr id="49" name="Group 48">
              <a:extLst>
                <a:ext uri="{FF2B5EF4-FFF2-40B4-BE49-F238E27FC236}">
                  <a16:creationId xmlns:a16="http://schemas.microsoft.com/office/drawing/2014/main" id="{D8E5F44D-0746-0568-5E34-5057D264B72F}"/>
                </a:ext>
              </a:extLst>
            </p:cNvPr>
            <p:cNvGrpSpPr/>
            <p:nvPr/>
          </p:nvGrpSpPr>
          <p:grpSpPr>
            <a:xfrm>
              <a:off x="6652010" y="4651420"/>
              <a:ext cx="625653" cy="852628"/>
              <a:chOff x="6652010" y="4651420"/>
              <a:chExt cx="625653" cy="852628"/>
            </a:xfrm>
          </p:grpSpPr>
          <p:grpSp>
            <p:nvGrpSpPr>
              <p:cNvPr id="54" name="Group 53">
                <a:extLst>
                  <a:ext uri="{FF2B5EF4-FFF2-40B4-BE49-F238E27FC236}">
                    <a16:creationId xmlns:a16="http://schemas.microsoft.com/office/drawing/2014/main" id="{1FC3995B-A5AF-A902-AD65-EE52C1AC256B}"/>
                  </a:ext>
                </a:extLst>
              </p:cNvPr>
              <p:cNvGrpSpPr/>
              <p:nvPr/>
            </p:nvGrpSpPr>
            <p:grpSpPr>
              <a:xfrm>
                <a:off x="6652010" y="4651420"/>
                <a:ext cx="490802" cy="852628"/>
                <a:chOff x="6652010" y="4651420"/>
                <a:chExt cx="490802" cy="852628"/>
              </a:xfrm>
            </p:grpSpPr>
            <p:grpSp>
              <p:nvGrpSpPr>
                <p:cNvPr id="58" name="Group 57">
                  <a:extLst>
                    <a:ext uri="{FF2B5EF4-FFF2-40B4-BE49-F238E27FC236}">
                      <a16:creationId xmlns:a16="http://schemas.microsoft.com/office/drawing/2014/main" id="{48C9FF3C-88BA-21F7-F3C2-1C6471070950}"/>
                    </a:ext>
                  </a:extLst>
                </p:cNvPr>
                <p:cNvGrpSpPr/>
                <p:nvPr/>
              </p:nvGrpSpPr>
              <p:grpSpPr>
                <a:xfrm>
                  <a:off x="6652010" y="4715791"/>
                  <a:ext cx="245696" cy="185800"/>
                  <a:chOff x="6652010" y="4715791"/>
                  <a:chExt cx="245696" cy="185800"/>
                </a:xfrm>
              </p:grpSpPr>
              <p:sp>
                <p:nvSpPr>
                  <p:cNvPr id="66" name="Rectangle 65">
                    <a:extLst>
                      <a:ext uri="{FF2B5EF4-FFF2-40B4-BE49-F238E27FC236}">
                        <a16:creationId xmlns:a16="http://schemas.microsoft.com/office/drawing/2014/main" id="{6535B265-676D-4FB2-2537-D1FC718BFEF1}"/>
                      </a:ext>
                    </a:extLst>
                  </p:cNvPr>
                  <p:cNvSpPr/>
                  <p:nvPr/>
                </p:nvSpPr>
                <p:spPr bwMode="auto">
                  <a:xfrm>
                    <a:off x="6652010" y="4715791"/>
                    <a:ext cx="125604" cy="185800"/>
                  </a:xfrm>
                  <a:prstGeom prst="rect">
                    <a:avLst/>
                  </a:prstGeom>
                  <a:gradFill>
                    <a:gsLst>
                      <a:gs pos="0">
                        <a:schemeClr val="bg1">
                          <a:lumMod val="50000"/>
                        </a:schemeClr>
                      </a:gs>
                      <a:gs pos="35000">
                        <a:schemeClr val="bg1"/>
                      </a:gs>
                      <a:gs pos="98000">
                        <a:schemeClr val="bg1">
                          <a:lumMod val="50000"/>
                        </a:schemeClr>
                      </a:gs>
                    </a:gsLst>
                    <a:lin ang="5400000" scaled="1"/>
                  </a:gradFill>
                  <a:ln w="6350"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67" name="Rectangle 66">
                    <a:extLst>
                      <a:ext uri="{FF2B5EF4-FFF2-40B4-BE49-F238E27FC236}">
                        <a16:creationId xmlns:a16="http://schemas.microsoft.com/office/drawing/2014/main" id="{B5662102-E72B-545E-FBE6-523EEA7FBC92}"/>
                      </a:ext>
                    </a:extLst>
                  </p:cNvPr>
                  <p:cNvSpPr/>
                  <p:nvPr/>
                </p:nvSpPr>
                <p:spPr bwMode="auto">
                  <a:xfrm>
                    <a:off x="6772102" y="4736891"/>
                    <a:ext cx="125604" cy="143601"/>
                  </a:xfrm>
                  <a:prstGeom prst="rect">
                    <a:avLst/>
                  </a:prstGeom>
                  <a:gradFill>
                    <a:gsLst>
                      <a:gs pos="0">
                        <a:schemeClr val="bg1">
                          <a:lumMod val="50000"/>
                        </a:schemeClr>
                      </a:gs>
                      <a:gs pos="35000">
                        <a:schemeClr val="bg1"/>
                      </a:gs>
                      <a:gs pos="98000">
                        <a:schemeClr val="bg1">
                          <a:lumMod val="50000"/>
                        </a:schemeClr>
                      </a:gs>
                    </a:gsLst>
                    <a:lin ang="5400000" scaled="1"/>
                  </a:gradFill>
                  <a:ln w="6350"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grpSp>
            <p:grpSp>
              <p:nvGrpSpPr>
                <p:cNvPr id="59" name="Group 58">
                  <a:extLst>
                    <a:ext uri="{FF2B5EF4-FFF2-40B4-BE49-F238E27FC236}">
                      <a16:creationId xmlns:a16="http://schemas.microsoft.com/office/drawing/2014/main" id="{BC05E9BE-2EEF-AEB7-1B00-81C0864DF986}"/>
                    </a:ext>
                  </a:extLst>
                </p:cNvPr>
                <p:cNvGrpSpPr/>
                <p:nvPr/>
              </p:nvGrpSpPr>
              <p:grpSpPr>
                <a:xfrm>
                  <a:off x="6652010" y="4986043"/>
                  <a:ext cx="245696" cy="185800"/>
                  <a:chOff x="6652010" y="4715791"/>
                  <a:chExt cx="245696" cy="185800"/>
                </a:xfrm>
              </p:grpSpPr>
              <p:sp>
                <p:nvSpPr>
                  <p:cNvPr id="64" name="Rectangle 63">
                    <a:extLst>
                      <a:ext uri="{FF2B5EF4-FFF2-40B4-BE49-F238E27FC236}">
                        <a16:creationId xmlns:a16="http://schemas.microsoft.com/office/drawing/2014/main" id="{C0CB6ADB-E09C-054B-18C3-C5F9CB5BD467}"/>
                      </a:ext>
                    </a:extLst>
                  </p:cNvPr>
                  <p:cNvSpPr/>
                  <p:nvPr/>
                </p:nvSpPr>
                <p:spPr bwMode="auto">
                  <a:xfrm>
                    <a:off x="6652010" y="4715791"/>
                    <a:ext cx="125604" cy="185800"/>
                  </a:xfrm>
                  <a:prstGeom prst="rect">
                    <a:avLst/>
                  </a:prstGeom>
                  <a:gradFill>
                    <a:gsLst>
                      <a:gs pos="0">
                        <a:schemeClr val="bg1">
                          <a:lumMod val="50000"/>
                        </a:schemeClr>
                      </a:gs>
                      <a:gs pos="35000">
                        <a:schemeClr val="bg1"/>
                      </a:gs>
                      <a:gs pos="98000">
                        <a:schemeClr val="bg1">
                          <a:lumMod val="50000"/>
                        </a:schemeClr>
                      </a:gs>
                    </a:gsLst>
                    <a:lin ang="5400000" scaled="1"/>
                  </a:gradFill>
                  <a:ln w="6350"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65" name="Rectangle 64">
                    <a:extLst>
                      <a:ext uri="{FF2B5EF4-FFF2-40B4-BE49-F238E27FC236}">
                        <a16:creationId xmlns:a16="http://schemas.microsoft.com/office/drawing/2014/main" id="{C7E0ADB8-EADF-7787-7610-4122CA5DF884}"/>
                      </a:ext>
                    </a:extLst>
                  </p:cNvPr>
                  <p:cNvSpPr/>
                  <p:nvPr/>
                </p:nvSpPr>
                <p:spPr bwMode="auto">
                  <a:xfrm>
                    <a:off x="6772102" y="4736891"/>
                    <a:ext cx="125604" cy="143601"/>
                  </a:xfrm>
                  <a:prstGeom prst="rect">
                    <a:avLst/>
                  </a:prstGeom>
                  <a:gradFill>
                    <a:gsLst>
                      <a:gs pos="0">
                        <a:schemeClr val="bg1">
                          <a:lumMod val="50000"/>
                        </a:schemeClr>
                      </a:gs>
                      <a:gs pos="35000">
                        <a:schemeClr val="bg1"/>
                      </a:gs>
                      <a:gs pos="98000">
                        <a:schemeClr val="bg1">
                          <a:lumMod val="50000"/>
                        </a:schemeClr>
                      </a:gs>
                    </a:gsLst>
                    <a:lin ang="5400000" scaled="1"/>
                  </a:gradFill>
                  <a:ln w="6350"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grpSp>
            <p:grpSp>
              <p:nvGrpSpPr>
                <p:cNvPr id="60" name="Group 59">
                  <a:extLst>
                    <a:ext uri="{FF2B5EF4-FFF2-40B4-BE49-F238E27FC236}">
                      <a16:creationId xmlns:a16="http://schemas.microsoft.com/office/drawing/2014/main" id="{9B1F7443-F511-557B-3502-5B7F277F8ED4}"/>
                    </a:ext>
                  </a:extLst>
                </p:cNvPr>
                <p:cNvGrpSpPr/>
                <p:nvPr/>
              </p:nvGrpSpPr>
              <p:grpSpPr>
                <a:xfrm>
                  <a:off x="6657752" y="5256296"/>
                  <a:ext cx="245696" cy="185800"/>
                  <a:chOff x="6652010" y="4715791"/>
                  <a:chExt cx="245696" cy="185800"/>
                </a:xfrm>
              </p:grpSpPr>
              <p:sp>
                <p:nvSpPr>
                  <p:cNvPr id="62" name="Rectangle 61">
                    <a:extLst>
                      <a:ext uri="{FF2B5EF4-FFF2-40B4-BE49-F238E27FC236}">
                        <a16:creationId xmlns:a16="http://schemas.microsoft.com/office/drawing/2014/main" id="{F921FE72-9115-5453-4702-1E2244D71F33}"/>
                      </a:ext>
                    </a:extLst>
                  </p:cNvPr>
                  <p:cNvSpPr/>
                  <p:nvPr/>
                </p:nvSpPr>
                <p:spPr bwMode="auto">
                  <a:xfrm>
                    <a:off x="6652010" y="4715791"/>
                    <a:ext cx="125604" cy="185800"/>
                  </a:xfrm>
                  <a:prstGeom prst="rect">
                    <a:avLst/>
                  </a:prstGeom>
                  <a:gradFill>
                    <a:gsLst>
                      <a:gs pos="0">
                        <a:schemeClr val="bg1">
                          <a:lumMod val="50000"/>
                        </a:schemeClr>
                      </a:gs>
                      <a:gs pos="35000">
                        <a:schemeClr val="bg1"/>
                      </a:gs>
                      <a:gs pos="98000">
                        <a:schemeClr val="bg1">
                          <a:lumMod val="50000"/>
                        </a:schemeClr>
                      </a:gs>
                    </a:gsLst>
                    <a:lin ang="5400000" scaled="1"/>
                  </a:gradFill>
                  <a:ln w="6350"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63" name="Rectangle 62">
                    <a:extLst>
                      <a:ext uri="{FF2B5EF4-FFF2-40B4-BE49-F238E27FC236}">
                        <a16:creationId xmlns:a16="http://schemas.microsoft.com/office/drawing/2014/main" id="{0A1307F8-0BA8-1693-0616-D29843CC9CF1}"/>
                      </a:ext>
                    </a:extLst>
                  </p:cNvPr>
                  <p:cNvSpPr/>
                  <p:nvPr/>
                </p:nvSpPr>
                <p:spPr bwMode="auto">
                  <a:xfrm>
                    <a:off x="6772102" y="4736891"/>
                    <a:ext cx="125604" cy="143601"/>
                  </a:xfrm>
                  <a:prstGeom prst="rect">
                    <a:avLst/>
                  </a:prstGeom>
                  <a:gradFill>
                    <a:gsLst>
                      <a:gs pos="0">
                        <a:schemeClr val="bg1">
                          <a:lumMod val="50000"/>
                        </a:schemeClr>
                      </a:gs>
                      <a:gs pos="35000">
                        <a:schemeClr val="bg1"/>
                      </a:gs>
                      <a:gs pos="98000">
                        <a:schemeClr val="bg1">
                          <a:lumMod val="50000"/>
                        </a:schemeClr>
                      </a:gs>
                    </a:gsLst>
                    <a:lin ang="5400000" scaled="1"/>
                  </a:gradFill>
                  <a:ln w="6350"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grpSp>
            <p:sp>
              <p:nvSpPr>
                <p:cNvPr id="61" name="Rectangle 60">
                  <a:extLst>
                    <a:ext uri="{FF2B5EF4-FFF2-40B4-BE49-F238E27FC236}">
                      <a16:creationId xmlns:a16="http://schemas.microsoft.com/office/drawing/2014/main" id="{137C7F40-6F15-D919-BE46-C554E2B9FADE}"/>
                    </a:ext>
                  </a:extLst>
                </p:cNvPr>
                <p:cNvSpPr/>
                <p:nvPr/>
              </p:nvSpPr>
              <p:spPr bwMode="auto">
                <a:xfrm>
                  <a:off x="6897706" y="4651420"/>
                  <a:ext cx="245106" cy="852628"/>
                </a:xfrm>
                <a:prstGeom prst="rect">
                  <a:avLst/>
                </a:prstGeom>
                <a:solidFill>
                  <a:schemeClr val="bg1">
                    <a:lumMod val="75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grpSp>
          <p:grpSp>
            <p:nvGrpSpPr>
              <p:cNvPr id="55" name="Group 54">
                <a:extLst>
                  <a:ext uri="{FF2B5EF4-FFF2-40B4-BE49-F238E27FC236}">
                    <a16:creationId xmlns:a16="http://schemas.microsoft.com/office/drawing/2014/main" id="{E3F3A52A-47BC-DDFB-5F18-603ABE7CD998}"/>
                  </a:ext>
                </a:extLst>
              </p:cNvPr>
              <p:cNvGrpSpPr/>
              <p:nvPr/>
            </p:nvGrpSpPr>
            <p:grpSpPr>
              <a:xfrm flipH="1">
                <a:off x="7148951" y="5041877"/>
                <a:ext cx="128712" cy="97334"/>
                <a:chOff x="6652010" y="4715791"/>
                <a:chExt cx="245696" cy="185800"/>
              </a:xfrm>
            </p:grpSpPr>
            <p:sp>
              <p:nvSpPr>
                <p:cNvPr id="56" name="Rectangle 55">
                  <a:extLst>
                    <a:ext uri="{FF2B5EF4-FFF2-40B4-BE49-F238E27FC236}">
                      <a16:creationId xmlns:a16="http://schemas.microsoft.com/office/drawing/2014/main" id="{142C1630-5E78-F7A5-550A-2EA36E22655C}"/>
                    </a:ext>
                  </a:extLst>
                </p:cNvPr>
                <p:cNvSpPr/>
                <p:nvPr/>
              </p:nvSpPr>
              <p:spPr bwMode="auto">
                <a:xfrm>
                  <a:off x="6652010" y="4715791"/>
                  <a:ext cx="125604" cy="185800"/>
                </a:xfrm>
                <a:prstGeom prst="rect">
                  <a:avLst/>
                </a:prstGeom>
                <a:gradFill>
                  <a:gsLst>
                    <a:gs pos="0">
                      <a:schemeClr val="bg1">
                        <a:lumMod val="50000"/>
                      </a:schemeClr>
                    </a:gs>
                    <a:gs pos="35000">
                      <a:schemeClr val="bg1"/>
                    </a:gs>
                    <a:gs pos="98000">
                      <a:schemeClr val="bg1">
                        <a:lumMod val="50000"/>
                      </a:schemeClr>
                    </a:gs>
                  </a:gsLst>
                  <a:lin ang="5400000" scaled="1"/>
                </a:gradFill>
                <a:ln w="6350"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57" name="Rectangle 56">
                  <a:extLst>
                    <a:ext uri="{FF2B5EF4-FFF2-40B4-BE49-F238E27FC236}">
                      <a16:creationId xmlns:a16="http://schemas.microsoft.com/office/drawing/2014/main" id="{6BE180B8-D165-91AF-D1EE-FF8EC2DF6788}"/>
                    </a:ext>
                  </a:extLst>
                </p:cNvPr>
                <p:cNvSpPr/>
                <p:nvPr/>
              </p:nvSpPr>
              <p:spPr bwMode="auto">
                <a:xfrm>
                  <a:off x="6772102" y="4736891"/>
                  <a:ext cx="125604" cy="143601"/>
                </a:xfrm>
                <a:prstGeom prst="rect">
                  <a:avLst/>
                </a:prstGeom>
                <a:gradFill>
                  <a:gsLst>
                    <a:gs pos="0">
                      <a:schemeClr val="bg1">
                        <a:lumMod val="50000"/>
                      </a:schemeClr>
                    </a:gs>
                    <a:gs pos="35000">
                      <a:schemeClr val="bg1"/>
                    </a:gs>
                    <a:gs pos="98000">
                      <a:schemeClr val="bg1">
                        <a:lumMod val="50000"/>
                      </a:schemeClr>
                    </a:gs>
                  </a:gsLst>
                  <a:lin ang="5400000" scaled="1"/>
                </a:gradFill>
                <a:ln w="6350"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grpSp>
        </p:grpSp>
        <p:sp>
          <p:nvSpPr>
            <p:cNvPr id="50" name="Right Arrow 73">
              <a:extLst>
                <a:ext uri="{FF2B5EF4-FFF2-40B4-BE49-F238E27FC236}">
                  <a16:creationId xmlns:a16="http://schemas.microsoft.com/office/drawing/2014/main" id="{430E77D4-A4D7-277C-5433-E106E67A2AAB}"/>
                </a:ext>
              </a:extLst>
            </p:cNvPr>
            <p:cNvSpPr/>
            <p:nvPr/>
          </p:nvSpPr>
          <p:spPr bwMode="auto">
            <a:xfrm>
              <a:off x="5787119" y="4651905"/>
              <a:ext cx="457168" cy="382174"/>
            </a:xfrm>
            <a:prstGeom prst="rightArrow">
              <a:avLst/>
            </a:prstGeom>
            <a:solidFill>
              <a:srgbClr val="0099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51" name="Right Arrow 74">
              <a:extLst>
                <a:ext uri="{FF2B5EF4-FFF2-40B4-BE49-F238E27FC236}">
                  <a16:creationId xmlns:a16="http://schemas.microsoft.com/office/drawing/2014/main" id="{A44D44D9-3F1E-551A-D7D7-02F59C2FEC4B}"/>
                </a:ext>
              </a:extLst>
            </p:cNvPr>
            <p:cNvSpPr/>
            <p:nvPr/>
          </p:nvSpPr>
          <p:spPr bwMode="auto">
            <a:xfrm flipH="1">
              <a:off x="5759954" y="5128260"/>
              <a:ext cx="457168" cy="382174"/>
            </a:xfrm>
            <a:prstGeom prst="rightArrow">
              <a:avLst/>
            </a:prstGeom>
            <a:solidFill>
              <a:srgbClr val="0099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52" name="Isosceles Triangle 51">
              <a:extLst>
                <a:ext uri="{FF2B5EF4-FFF2-40B4-BE49-F238E27FC236}">
                  <a16:creationId xmlns:a16="http://schemas.microsoft.com/office/drawing/2014/main" id="{5A9525D7-08CE-18F5-5ADB-4FD572F4E150}"/>
                </a:ext>
              </a:extLst>
            </p:cNvPr>
            <p:cNvSpPr/>
            <p:nvPr/>
          </p:nvSpPr>
          <p:spPr bwMode="auto">
            <a:xfrm>
              <a:off x="6183697" y="3963364"/>
              <a:ext cx="353809" cy="271212"/>
            </a:xfrm>
            <a:prstGeom prst="triangle">
              <a:avLst/>
            </a:prstGeom>
            <a:solidFill>
              <a:srgbClr val="92D05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53" name="Isosceles Triangle 52">
              <a:extLst>
                <a:ext uri="{FF2B5EF4-FFF2-40B4-BE49-F238E27FC236}">
                  <a16:creationId xmlns:a16="http://schemas.microsoft.com/office/drawing/2014/main" id="{4372ED95-9797-1D0E-98B5-357F2718DCFA}"/>
                </a:ext>
              </a:extLst>
            </p:cNvPr>
            <p:cNvSpPr/>
            <p:nvPr/>
          </p:nvSpPr>
          <p:spPr bwMode="auto">
            <a:xfrm flipV="1">
              <a:off x="7171416" y="4045267"/>
              <a:ext cx="353809" cy="271212"/>
            </a:xfrm>
            <a:prstGeom prst="triangle">
              <a:avLst/>
            </a:prstGeom>
            <a:solidFill>
              <a:srgbClr val="92D05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grpSp>
      <p:sp>
        <p:nvSpPr>
          <p:cNvPr id="76" name="TextBox 75">
            <a:extLst>
              <a:ext uri="{FF2B5EF4-FFF2-40B4-BE49-F238E27FC236}">
                <a16:creationId xmlns:a16="http://schemas.microsoft.com/office/drawing/2014/main" id="{58D02A78-1A88-678C-93D5-5B1F52BBA5EA}"/>
              </a:ext>
            </a:extLst>
          </p:cNvPr>
          <p:cNvSpPr txBox="1"/>
          <p:nvPr/>
        </p:nvSpPr>
        <p:spPr>
          <a:xfrm>
            <a:off x="471905" y="2258723"/>
            <a:ext cx="2796523" cy="400110"/>
          </a:xfrm>
          <a:prstGeom prst="rect">
            <a:avLst/>
          </a:prstGeom>
          <a:noFill/>
        </p:spPr>
        <p:txBody>
          <a:bodyPr wrap="square" rtlCol="0">
            <a:spAutoFit/>
          </a:bodyPr>
          <a:lstStyle/>
          <a:p>
            <a:pPr algn="ctr"/>
            <a:r>
              <a:rPr lang="en-US" sz="2000" dirty="0">
                <a:solidFill>
                  <a:srgbClr val="0099CC"/>
                </a:solidFill>
                <a:latin typeface="Rift Demi" panose="00000700000000000000" charset="0"/>
                <a:cs typeface="Arial" panose="020B0604020202020204" pitchFamily="34" charset="0"/>
              </a:rPr>
              <a:t>Cooling Mode</a:t>
            </a:r>
          </a:p>
        </p:txBody>
      </p:sp>
    </p:spTree>
    <p:extLst>
      <p:ext uri="{BB962C8B-B14F-4D97-AF65-F5344CB8AC3E}">
        <p14:creationId xmlns:p14="http://schemas.microsoft.com/office/powerpoint/2010/main" val="138125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A498EFA-F65E-706F-C650-0949F371F35A}"/>
              </a:ext>
            </a:extLst>
          </p:cNvPr>
          <p:cNvGrpSpPr/>
          <p:nvPr/>
        </p:nvGrpSpPr>
        <p:grpSpPr>
          <a:xfrm>
            <a:off x="1342383" y="1681547"/>
            <a:ext cx="3674604" cy="2723658"/>
            <a:chOff x="277978" y="1616406"/>
            <a:chExt cx="2358400" cy="1327576"/>
          </a:xfrm>
        </p:grpSpPr>
        <p:pic>
          <p:nvPicPr>
            <p:cNvPr id="19" name="Picture 18">
              <a:extLst>
                <a:ext uri="{FF2B5EF4-FFF2-40B4-BE49-F238E27FC236}">
                  <a16:creationId xmlns:a16="http://schemas.microsoft.com/office/drawing/2014/main" id="{6D0C1012-3001-55F7-111A-1365C1DEC58B}"/>
                </a:ext>
              </a:extLst>
            </p:cNvPr>
            <p:cNvPicPr>
              <a:picLocks noChangeAspect="1"/>
            </p:cNvPicPr>
            <p:nvPr/>
          </p:nvPicPr>
          <p:blipFill>
            <a:blip r:embed="rId3"/>
            <a:stretch>
              <a:fillRect/>
            </a:stretch>
          </p:blipFill>
          <p:spPr>
            <a:xfrm>
              <a:off x="277978" y="1616406"/>
              <a:ext cx="2358400" cy="1327576"/>
            </a:xfrm>
            <a:prstGeom prst="rect">
              <a:avLst/>
            </a:prstGeom>
          </p:spPr>
        </p:pic>
        <p:sp>
          <p:nvSpPr>
            <p:cNvPr id="20" name="Rectangle 19">
              <a:extLst>
                <a:ext uri="{FF2B5EF4-FFF2-40B4-BE49-F238E27FC236}">
                  <a16:creationId xmlns:a16="http://schemas.microsoft.com/office/drawing/2014/main" id="{29AA22FD-855E-5B35-D25A-A0841EB79AAE}"/>
                </a:ext>
              </a:extLst>
            </p:cNvPr>
            <p:cNvSpPr/>
            <p:nvPr/>
          </p:nvSpPr>
          <p:spPr>
            <a:xfrm>
              <a:off x="1506071" y="2339764"/>
              <a:ext cx="364564" cy="259242"/>
            </a:xfrm>
            <a:prstGeom prst="rect">
              <a:avLst/>
            </a:prstGeom>
            <a:solidFill>
              <a:srgbClr val="CC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693F84E-3BF3-DF70-5A84-7B129720071B}"/>
              </a:ext>
            </a:extLst>
          </p:cNvPr>
          <p:cNvSpPr>
            <a:spLocks noGrp="1"/>
          </p:cNvSpPr>
          <p:nvPr>
            <p:ph type="title"/>
          </p:nvPr>
        </p:nvSpPr>
        <p:spPr>
          <a:xfrm>
            <a:off x="381267" y="240430"/>
            <a:ext cx="11591365" cy="1325563"/>
          </a:xfrm>
        </p:spPr>
        <p:txBody>
          <a:bodyPr/>
          <a:lstStyle/>
          <a:p>
            <a:r>
              <a:rPr lang="en-US" dirty="0"/>
              <a:t>Electrification Solutions: Heat Pump Products</a:t>
            </a:r>
          </a:p>
        </p:txBody>
      </p:sp>
      <p:sp>
        <p:nvSpPr>
          <p:cNvPr id="6" name="TextBox 5">
            <a:extLst>
              <a:ext uri="{FF2B5EF4-FFF2-40B4-BE49-F238E27FC236}">
                <a16:creationId xmlns:a16="http://schemas.microsoft.com/office/drawing/2014/main" id="{5309FEE4-A545-F6CA-1B5B-778D3576A1B8}"/>
              </a:ext>
            </a:extLst>
          </p:cNvPr>
          <p:cNvSpPr txBox="1"/>
          <p:nvPr/>
        </p:nvSpPr>
        <p:spPr>
          <a:xfrm>
            <a:off x="1050014" y="1361586"/>
            <a:ext cx="4714185" cy="338554"/>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rgbClr val="383838"/>
                </a:solidFill>
                <a:effectLst/>
                <a:uLnTx/>
                <a:uFillTx/>
                <a:latin typeface="Arial Nova Cond" panose="020B0506020202020204" pitchFamily="34" charset="0"/>
              </a:defRPr>
            </a:lvl1pPr>
          </a:lstStyle>
          <a:p>
            <a:r>
              <a:rPr lang="en-US" sz="1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Air Source Heat Pump – Packaged RTU </a:t>
            </a:r>
          </a:p>
        </p:txBody>
      </p:sp>
      <p:sp>
        <p:nvSpPr>
          <p:cNvPr id="8" name="TextBox 7">
            <a:extLst>
              <a:ext uri="{FF2B5EF4-FFF2-40B4-BE49-F238E27FC236}">
                <a16:creationId xmlns:a16="http://schemas.microsoft.com/office/drawing/2014/main" id="{999E487A-51E4-4E6C-FD85-5F7CE449B51F}"/>
              </a:ext>
            </a:extLst>
          </p:cNvPr>
          <p:cNvSpPr txBox="1"/>
          <p:nvPr/>
        </p:nvSpPr>
        <p:spPr>
          <a:xfrm>
            <a:off x="1394074" y="3986063"/>
            <a:ext cx="4006653" cy="1938992"/>
          </a:xfrm>
          <a:prstGeom prst="rect">
            <a:avLst/>
          </a:prstGeom>
          <a:noFill/>
        </p:spPr>
        <p:txBody>
          <a:bodyPr wrap="square" rtlCol="0">
            <a:spAutoFit/>
          </a:bodyPr>
          <a:lstStyle/>
          <a:p>
            <a:pPr marL="342900" indent="-342900">
              <a:buFont typeface="Arial" panose="020B0604020202020204" pitchFamily="34" charset="0"/>
              <a:buChar char="•"/>
              <a:defRPr/>
            </a:pPr>
            <a:endParaRPr kumimoji="0" lang="en-US" sz="2000" b="0" i="0" u="none" strike="noStrike" kern="1200" cap="none" spc="0" normalizeH="0" baseline="0" noProof="0" dirty="0">
              <a:ln>
                <a:noFill/>
              </a:ln>
              <a:solidFill>
                <a:schemeClr val="tx1">
                  <a:lumMod val="65000"/>
                  <a:lumOff val="35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defRPr/>
            </a:pPr>
            <a:r>
              <a:rPr kumimoji="0" lang="en-US" sz="2000" b="0" i="0" u="none" strike="noStrike" kern="1200" cap="none" spc="0" normalizeH="0" baseline="0" noProof="0" dirty="0">
                <a:ln>
                  <a:noFill/>
                </a:ln>
                <a:solidFill>
                  <a:schemeClr val="tx1">
                    <a:lumMod val="65000"/>
                    <a:lumOff val="3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Complete packaged rooftop</a:t>
            </a:r>
          </a:p>
          <a:p>
            <a:pPr marL="342900" indent="-342900">
              <a:buFont typeface="Arial" panose="020B0604020202020204" pitchFamily="34" charset="0"/>
              <a:buChar char="•"/>
              <a:defRPr/>
            </a:pPr>
            <a:r>
              <a:rPr kumimoji="0" lang="en-US" sz="2000" b="0" i="0" u="none" strike="noStrike" kern="1200" cap="none" spc="0" normalizeH="0" baseline="0" noProof="0" dirty="0">
                <a:ln>
                  <a:noFill/>
                </a:ln>
                <a:solidFill>
                  <a:schemeClr val="tx1">
                    <a:lumMod val="65000"/>
                    <a:lumOff val="3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Electric cooling / heating</a:t>
            </a:r>
          </a:p>
          <a:p>
            <a:pPr marL="342900" indent="-342900">
              <a:buFont typeface="Arial" panose="020B0604020202020204" pitchFamily="34" charset="0"/>
              <a:buChar char="•"/>
              <a:defRPr/>
            </a:pPr>
            <a:r>
              <a:rPr kumimoji="0" lang="en-US" sz="2000" b="0" i="0" u="none" strike="noStrike" kern="1200" cap="none" spc="0" normalizeH="0" baseline="0" noProof="0" dirty="0">
                <a:ln>
                  <a:noFill/>
                </a:ln>
                <a:solidFill>
                  <a:schemeClr val="tx1">
                    <a:lumMod val="65000"/>
                    <a:lumOff val="3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Dual refrigerant circuits</a:t>
            </a:r>
          </a:p>
          <a:p>
            <a:pPr marL="342900" indent="-342900">
              <a:buFont typeface="Arial" panose="020B0604020202020204" pitchFamily="34" charset="0"/>
              <a:buChar char="•"/>
              <a:defRPr/>
            </a:pPr>
            <a:r>
              <a:rPr kumimoji="0" lang="en-US" sz="2000" b="0" i="0" u="none" strike="noStrike" kern="1200" cap="none" spc="0" normalizeH="0" baseline="0" noProof="0" dirty="0">
                <a:ln>
                  <a:noFill/>
                </a:ln>
                <a:solidFill>
                  <a:schemeClr val="tx1">
                    <a:lumMod val="65000"/>
                    <a:lumOff val="3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DDC controls</a:t>
            </a:r>
          </a:p>
          <a:p>
            <a:pPr marL="342900" indent="-342900">
              <a:buFont typeface="Arial" panose="020B0604020202020204" pitchFamily="34" charset="0"/>
              <a:buChar char="•"/>
              <a:defRPr/>
            </a:pPr>
            <a:r>
              <a:rPr lang="en-US" sz="2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460, 208-230, 575 v</a:t>
            </a:r>
            <a:endParaRPr kumimoji="0" lang="en-US" sz="2000" b="0" i="0" u="none" strike="noStrike" kern="1200" cap="none" spc="0" normalizeH="0" baseline="0" noProof="0" dirty="0">
              <a:ln>
                <a:noFill/>
              </a:ln>
              <a:solidFill>
                <a:schemeClr val="tx1">
                  <a:lumMod val="65000"/>
                  <a:lumOff val="35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64AF0AF9-912F-290F-9FBE-12A5619BAE1E}"/>
              </a:ext>
            </a:extLst>
          </p:cNvPr>
          <p:cNvSpPr txBox="1"/>
          <p:nvPr/>
        </p:nvSpPr>
        <p:spPr>
          <a:xfrm>
            <a:off x="7412957" y="3986063"/>
            <a:ext cx="4803530" cy="193899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schemeClr val="tx1">
                  <a:lumMod val="65000"/>
                  <a:lumOff val="35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lumMod val="65000"/>
                    <a:lumOff val="3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Outdoor / Indoor units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Electric cooling / heating</a:t>
            </a:r>
            <a:endParaRPr kumimoji="0" lang="en-US" sz="2000" b="0" i="0" u="none" strike="noStrike" kern="1200" cap="none" spc="0" normalizeH="0" baseline="0" noProof="0" dirty="0">
              <a:ln>
                <a:noFill/>
              </a:ln>
              <a:solidFill>
                <a:schemeClr val="tx1">
                  <a:lumMod val="65000"/>
                  <a:lumOff val="35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defRPr/>
            </a:pPr>
            <a:r>
              <a:rPr kumimoji="0" lang="en-US" sz="2000" b="0" i="0" u="none" strike="noStrike" kern="1200" cap="none" spc="0" normalizeH="0" baseline="0" noProof="0" dirty="0">
                <a:ln>
                  <a:noFill/>
                </a:ln>
                <a:solidFill>
                  <a:schemeClr val="tx1">
                    <a:lumMod val="65000"/>
                    <a:lumOff val="3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Dual refrigerant circuits</a:t>
            </a:r>
          </a:p>
          <a:p>
            <a:pPr marL="342900" indent="-342900">
              <a:buFont typeface="Arial" panose="020B0604020202020204" pitchFamily="34" charset="0"/>
              <a:buChar char="•"/>
              <a:defRPr/>
            </a:pPr>
            <a:r>
              <a:rPr kumimoji="0" lang="en-US" sz="2000" b="0" i="0" u="none" strike="noStrike" kern="1200" cap="none" spc="0" normalizeH="0" baseline="0" noProof="0" dirty="0">
                <a:ln>
                  <a:noFill/>
                </a:ln>
                <a:solidFill>
                  <a:schemeClr val="tx1">
                    <a:lumMod val="65000"/>
                    <a:lumOff val="3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DDC controls</a:t>
            </a:r>
          </a:p>
          <a:p>
            <a:pPr marL="342900" indent="-342900">
              <a:buFont typeface="Arial" panose="020B0604020202020204" pitchFamily="34" charset="0"/>
              <a:buChar char="•"/>
              <a:defRPr/>
            </a:pPr>
            <a:r>
              <a:rPr lang="en-US" sz="2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460, 208-230, 575 v</a:t>
            </a:r>
            <a:endParaRPr kumimoji="0" lang="en-US" sz="2000" b="0" i="0" u="none" strike="noStrike" kern="1200" cap="none" spc="0" normalizeH="0" baseline="0" noProof="0" dirty="0">
              <a:ln>
                <a:noFill/>
              </a:ln>
              <a:solidFill>
                <a:schemeClr val="tx1">
                  <a:lumMod val="65000"/>
                  <a:lumOff val="35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CD44AD31-ED68-B45C-F173-9EE78D0ACFF3}"/>
              </a:ext>
            </a:extLst>
          </p:cNvPr>
          <p:cNvSpPr txBox="1"/>
          <p:nvPr/>
        </p:nvSpPr>
        <p:spPr>
          <a:xfrm>
            <a:off x="6176950" y="1357180"/>
            <a:ext cx="5261440" cy="338554"/>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rgbClr val="383838"/>
                </a:solidFill>
                <a:effectLst/>
                <a:uLnTx/>
                <a:uFillTx/>
                <a:latin typeface="Arial Nova Cond" panose="020B0506020202020204" pitchFamily="34" charset="0"/>
              </a:defRPr>
            </a:lvl1pPr>
          </a:lstStyle>
          <a:p>
            <a:r>
              <a:rPr lang="en-US" sz="1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Water Source Heat Pump – Packaged RTU / Indoor</a:t>
            </a:r>
          </a:p>
        </p:txBody>
      </p:sp>
      <p:grpSp>
        <p:nvGrpSpPr>
          <p:cNvPr id="12" name="Group 11">
            <a:extLst>
              <a:ext uri="{FF2B5EF4-FFF2-40B4-BE49-F238E27FC236}">
                <a16:creationId xmlns:a16="http://schemas.microsoft.com/office/drawing/2014/main" id="{E672CED7-40C3-405C-EA8B-3BD0C9D79CE1}"/>
              </a:ext>
            </a:extLst>
          </p:cNvPr>
          <p:cNvGrpSpPr/>
          <p:nvPr/>
        </p:nvGrpSpPr>
        <p:grpSpPr>
          <a:xfrm>
            <a:off x="7152149" y="2135440"/>
            <a:ext cx="3285779" cy="1815873"/>
            <a:chOff x="6171437" y="1699515"/>
            <a:chExt cx="2674612" cy="1280498"/>
          </a:xfrm>
        </p:grpSpPr>
        <p:pic>
          <p:nvPicPr>
            <p:cNvPr id="13" name="Picture 12">
              <a:extLst>
                <a:ext uri="{FF2B5EF4-FFF2-40B4-BE49-F238E27FC236}">
                  <a16:creationId xmlns:a16="http://schemas.microsoft.com/office/drawing/2014/main" id="{FD34AEC6-93DE-4889-B846-56DD407BB691}"/>
                </a:ext>
              </a:extLst>
            </p:cNvPr>
            <p:cNvPicPr>
              <a:picLocks noChangeAspect="1"/>
            </p:cNvPicPr>
            <p:nvPr/>
          </p:nvPicPr>
          <p:blipFill>
            <a:blip r:embed="rId4"/>
            <a:stretch>
              <a:fillRect/>
            </a:stretch>
          </p:blipFill>
          <p:spPr>
            <a:xfrm>
              <a:off x="6171437" y="1699515"/>
              <a:ext cx="424595" cy="673135"/>
            </a:xfrm>
            <a:prstGeom prst="rect">
              <a:avLst/>
            </a:prstGeom>
          </p:spPr>
        </p:pic>
        <p:pic>
          <p:nvPicPr>
            <p:cNvPr id="14" name="Picture 13">
              <a:extLst>
                <a:ext uri="{FF2B5EF4-FFF2-40B4-BE49-F238E27FC236}">
                  <a16:creationId xmlns:a16="http://schemas.microsoft.com/office/drawing/2014/main" id="{FDEE13AB-D78C-A059-3ABD-8B683FFF532F}"/>
                </a:ext>
              </a:extLst>
            </p:cNvPr>
            <p:cNvPicPr>
              <a:picLocks noChangeAspect="1"/>
            </p:cNvPicPr>
            <p:nvPr/>
          </p:nvPicPr>
          <p:blipFill>
            <a:blip r:embed="rId5"/>
            <a:stretch>
              <a:fillRect/>
            </a:stretch>
          </p:blipFill>
          <p:spPr>
            <a:xfrm>
              <a:off x="6190049" y="2339764"/>
              <a:ext cx="387370" cy="368319"/>
            </a:xfrm>
            <a:prstGeom prst="rect">
              <a:avLst/>
            </a:prstGeom>
          </p:spPr>
        </p:pic>
        <p:grpSp>
          <p:nvGrpSpPr>
            <p:cNvPr id="15" name="Group 14">
              <a:extLst>
                <a:ext uri="{FF2B5EF4-FFF2-40B4-BE49-F238E27FC236}">
                  <a16:creationId xmlns:a16="http://schemas.microsoft.com/office/drawing/2014/main" id="{2838F122-D59F-E7B1-C6CA-24BDFB935717}"/>
                </a:ext>
              </a:extLst>
            </p:cNvPr>
            <p:cNvGrpSpPr/>
            <p:nvPr/>
          </p:nvGrpSpPr>
          <p:grpSpPr>
            <a:xfrm>
              <a:off x="6596032" y="1699515"/>
              <a:ext cx="2250017" cy="1280498"/>
              <a:chOff x="6596032" y="1699515"/>
              <a:chExt cx="2250017" cy="1280498"/>
            </a:xfrm>
          </p:grpSpPr>
          <p:pic>
            <p:nvPicPr>
              <p:cNvPr id="16" name="Picture 15">
                <a:extLst>
                  <a:ext uri="{FF2B5EF4-FFF2-40B4-BE49-F238E27FC236}">
                    <a16:creationId xmlns:a16="http://schemas.microsoft.com/office/drawing/2014/main" id="{5F1218FB-7F65-F3AC-40F9-B7952BDA81CB}"/>
                  </a:ext>
                </a:extLst>
              </p:cNvPr>
              <p:cNvPicPr>
                <a:picLocks noChangeAspect="1"/>
              </p:cNvPicPr>
              <p:nvPr/>
            </p:nvPicPr>
            <p:blipFill>
              <a:blip r:embed="rId6"/>
              <a:stretch>
                <a:fillRect/>
              </a:stretch>
            </p:blipFill>
            <p:spPr>
              <a:xfrm>
                <a:off x="6596032" y="1699515"/>
                <a:ext cx="2250017" cy="1280498"/>
              </a:xfrm>
              <a:prstGeom prst="rect">
                <a:avLst/>
              </a:prstGeom>
            </p:spPr>
          </p:pic>
          <p:sp>
            <p:nvSpPr>
              <p:cNvPr id="17" name="Rectangle 16">
                <a:extLst>
                  <a:ext uri="{FF2B5EF4-FFF2-40B4-BE49-F238E27FC236}">
                    <a16:creationId xmlns:a16="http://schemas.microsoft.com/office/drawing/2014/main" id="{8B60EC54-B3F9-3EE9-EAB0-6124FF47891B}"/>
                  </a:ext>
                </a:extLst>
              </p:cNvPr>
              <p:cNvSpPr/>
              <p:nvPr/>
            </p:nvSpPr>
            <p:spPr>
              <a:xfrm>
                <a:off x="7867934" y="1801505"/>
                <a:ext cx="484496" cy="944862"/>
              </a:xfrm>
              <a:prstGeom prst="rect">
                <a:avLst/>
              </a:prstGeom>
              <a:solidFill>
                <a:srgbClr val="CA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208140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3F84E-3BF3-DF70-5A84-7B129720071B}"/>
              </a:ext>
            </a:extLst>
          </p:cNvPr>
          <p:cNvSpPr>
            <a:spLocks noGrp="1"/>
          </p:cNvSpPr>
          <p:nvPr>
            <p:ph type="title"/>
          </p:nvPr>
        </p:nvSpPr>
        <p:spPr>
          <a:xfrm>
            <a:off x="838200" y="365125"/>
            <a:ext cx="9906000" cy="1325563"/>
          </a:xfrm>
        </p:spPr>
        <p:txBody>
          <a:bodyPr/>
          <a:lstStyle/>
          <a:p>
            <a:r>
              <a:rPr lang="en-US" dirty="0"/>
              <a:t>Old Challenges</a:t>
            </a:r>
          </a:p>
        </p:txBody>
      </p:sp>
      <p:sp>
        <p:nvSpPr>
          <p:cNvPr id="3" name="Content Placeholder 2">
            <a:extLst>
              <a:ext uri="{FF2B5EF4-FFF2-40B4-BE49-F238E27FC236}">
                <a16:creationId xmlns:a16="http://schemas.microsoft.com/office/drawing/2014/main" id="{50D4D1E7-F843-DEC4-D3AC-365B0D3A3947}"/>
              </a:ext>
            </a:extLst>
          </p:cNvPr>
          <p:cNvSpPr>
            <a:spLocks noGrp="1"/>
          </p:cNvSpPr>
          <p:nvPr>
            <p:ph idx="1"/>
          </p:nvPr>
        </p:nvSpPr>
        <p:spPr>
          <a:xfrm>
            <a:off x="326560" y="1804333"/>
            <a:ext cx="6503700" cy="3630429"/>
          </a:xfrm>
        </p:spPr>
        <p:txBody>
          <a:bodyPr>
            <a:normAutofit/>
          </a:bodyPr>
          <a:lstStyle/>
          <a:p>
            <a:pPr lvl="1"/>
            <a:r>
              <a:rPr lang="en-US" sz="2000" dirty="0"/>
              <a:t> Heat Pumps Have a Mixed Reputation Due to </a:t>
            </a:r>
            <a:r>
              <a:rPr lang="en-US" sz="2000" dirty="0">
                <a:solidFill>
                  <a:schemeClr val="bg1"/>
                </a:solidFill>
              </a:rPr>
              <a:t>.</a:t>
            </a:r>
            <a:r>
              <a:rPr lang="en-US" sz="2000" dirty="0"/>
              <a:t>Older   Technology and Misapplication / Sizing</a:t>
            </a:r>
          </a:p>
          <a:p>
            <a:pPr lvl="1"/>
            <a:r>
              <a:rPr lang="en-US" sz="2000" dirty="0"/>
              <a:t> Lower Ambient Limitations On Equipment </a:t>
            </a:r>
            <a:r>
              <a:rPr lang="en-US" sz="2000" dirty="0">
                <a:solidFill>
                  <a:schemeClr val="bg1"/>
                </a:solidFill>
              </a:rPr>
              <a:t>.</a:t>
            </a:r>
            <a:r>
              <a:rPr lang="en-US" sz="2000" dirty="0"/>
              <a:t>Operation</a:t>
            </a:r>
          </a:p>
          <a:p>
            <a:pPr lvl="1"/>
            <a:r>
              <a:rPr lang="en-US" sz="2000" dirty="0"/>
              <a:t> Lower Ambient Conditions Require Increased </a:t>
            </a:r>
            <a:r>
              <a:rPr lang="en-US" sz="2000" dirty="0">
                <a:solidFill>
                  <a:schemeClr val="bg1"/>
                </a:solidFill>
              </a:rPr>
              <a:t>.</a:t>
            </a:r>
            <a:r>
              <a:rPr lang="en-US" sz="2000" dirty="0"/>
              <a:t>Defrost Cycles </a:t>
            </a:r>
          </a:p>
          <a:p>
            <a:pPr lvl="1"/>
            <a:r>
              <a:rPr lang="en-US" sz="2000" dirty="0"/>
              <a:t> Defrost Complicates Operation and Increases </a:t>
            </a:r>
            <a:r>
              <a:rPr lang="en-US" sz="2000" dirty="0">
                <a:solidFill>
                  <a:schemeClr val="bg1"/>
                </a:solidFill>
              </a:rPr>
              <a:t>.</a:t>
            </a:r>
            <a:r>
              <a:rPr lang="en-US" sz="2000" dirty="0"/>
              <a:t>Energy Usage </a:t>
            </a:r>
          </a:p>
        </p:txBody>
      </p:sp>
      <p:pic>
        <p:nvPicPr>
          <p:cNvPr id="4" name="Picture 3" descr="Thaw Out Your AC Unit - WesternHVAC">
            <a:extLst>
              <a:ext uri="{FF2B5EF4-FFF2-40B4-BE49-F238E27FC236}">
                <a16:creationId xmlns:a16="http://schemas.microsoft.com/office/drawing/2014/main" id="{0966C447-5A57-DB02-D7E4-4652DF1B2EE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83790" y="1485545"/>
            <a:ext cx="4349399" cy="31444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0C4FF00-0F8F-ED48-865F-1A68C027D510}"/>
              </a:ext>
            </a:extLst>
          </p:cNvPr>
          <p:cNvPicPr>
            <a:picLocks noChangeAspect="1"/>
          </p:cNvPicPr>
          <p:nvPr/>
        </p:nvPicPr>
        <p:blipFill>
          <a:blip r:embed="rId3"/>
          <a:stretch>
            <a:fillRect/>
          </a:stretch>
        </p:blipFill>
        <p:spPr>
          <a:xfrm>
            <a:off x="6209414" y="3929800"/>
            <a:ext cx="1098211" cy="1400445"/>
          </a:xfrm>
          <a:prstGeom prst="rect">
            <a:avLst/>
          </a:prstGeom>
        </p:spPr>
      </p:pic>
    </p:spTree>
    <p:extLst>
      <p:ext uri="{BB962C8B-B14F-4D97-AF65-F5344CB8AC3E}">
        <p14:creationId xmlns:p14="http://schemas.microsoft.com/office/powerpoint/2010/main" val="3828394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3F84E-3BF3-DF70-5A84-7B129720071B}"/>
              </a:ext>
            </a:extLst>
          </p:cNvPr>
          <p:cNvSpPr>
            <a:spLocks noGrp="1"/>
          </p:cNvSpPr>
          <p:nvPr>
            <p:ph type="title"/>
          </p:nvPr>
        </p:nvSpPr>
        <p:spPr>
          <a:xfrm>
            <a:off x="820271" y="79845"/>
            <a:ext cx="9906000" cy="1325563"/>
          </a:xfrm>
        </p:spPr>
        <p:txBody>
          <a:bodyPr/>
          <a:lstStyle/>
          <a:p>
            <a:r>
              <a:rPr lang="en-US" dirty="0"/>
              <a:t>Old Challenges</a:t>
            </a:r>
          </a:p>
        </p:txBody>
      </p:sp>
      <p:pic>
        <p:nvPicPr>
          <p:cNvPr id="8" name="Picture 7" descr="Thaw Out Your AC Unit - WesternHVAC">
            <a:extLst>
              <a:ext uri="{FF2B5EF4-FFF2-40B4-BE49-F238E27FC236}">
                <a16:creationId xmlns:a16="http://schemas.microsoft.com/office/drawing/2014/main" id="{BC1E693E-732F-EDED-FA31-CAB59C62F7A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75357" y="2356591"/>
            <a:ext cx="4349399" cy="3144477"/>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4422C81-A7B3-D409-1EE0-01C84B90607C}"/>
              </a:ext>
            </a:extLst>
          </p:cNvPr>
          <p:cNvPicPr>
            <a:picLocks noChangeAspect="1"/>
          </p:cNvPicPr>
          <p:nvPr/>
        </p:nvPicPr>
        <p:blipFill>
          <a:blip r:embed="rId4"/>
          <a:stretch>
            <a:fillRect/>
          </a:stretch>
        </p:blipFill>
        <p:spPr>
          <a:xfrm>
            <a:off x="8538943" y="4681963"/>
            <a:ext cx="837033" cy="1067389"/>
          </a:xfrm>
          <a:prstGeom prst="rect">
            <a:avLst/>
          </a:prstGeom>
        </p:spPr>
      </p:pic>
      <p:sp>
        <p:nvSpPr>
          <p:cNvPr id="10" name="Arrow: Right 9">
            <a:extLst>
              <a:ext uri="{FF2B5EF4-FFF2-40B4-BE49-F238E27FC236}">
                <a16:creationId xmlns:a16="http://schemas.microsoft.com/office/drawing/2014/main" id="{C0452E93-AA68-851D-BA67-819486967FF8}"/>
              </a:ext>
            </a:extLst>
          </p:cNvPr>
          <p:cNvSpPr/>
          <p:nvPr/>
        </p:nvSpPr>
        <p:spPr>
          <a:xfrm>
            <a:off x="206188" y="4769224"/>
            <a:ext cx="2019654" cy="44643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FF"/>
              </a:highlight>
            </a:endParaRPr>
          </a:p>
        </p:txBody>
      </p:sp>
      <p:sp>
        <p:nvSpPr>
          <p:cNvPr id="11" name="Arrow: Right 10">
            <a:extLst>
              <a:ext uri="{FF2B5EF4-FFF2-40B4-BE49-F238E27FC236}">
                <a16:creationId xmlns:a16="http://schemas.microsoft.com/office/drawing/2014/main" id="{531B7FEB-4DD0-2374-A805-57E817ECB071}"/>
              </a:ext>
            </a:extLst>
          </p:cNvPr>
          <p:cNvSpPr/>
          <p:nvPr/>
        </p:nvSpPr>
        <p:spPr>
          <a:xfrm rot="16200000">
            <a:off x="2742765" y="1750290"/>
            <a:ext cx="1414586" cy="493295"/>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8DD9F2D-07CF-7097-F51B-3A40DB09B319}"/>
              </a:ext>
            </a:extLst>
          </p:cNvPr>
          <p:cNvSpPr txBox="1"/>
          <p:nvPr/>
        </p:nvSpPr>
        <p:spPr>
          <a:xfrm>
            <a:off x="367613" y="5176673"/>
            <a:ext cx="938463" cy="369332"/>
          </a:xfrm>
          <a:prstGeom prst="rect">
            <a:avLst/>
          </a:prstGeom>
          <a:noFill/>
        </p:spPr>
        <p:txBody>
          <a:bodyPr wrap="square" rtlCol="0">
            <a:spAutoFit/>
          </a:bodyPr>
          <a:lstStyle/>
          <a:p>
            <a:r>
              <a:rPr lang="en-US"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34° F</a:t>
            </a:r>
          </a:p>
        </p:txBody>
      </p:sp>
      <p:sp>
        <p:nvSpPr>
          <p:cNvPr id="13" name="TextBox 12">
            <a:extLst>
              <a:ext uri="{FF2B5EF4-FFF2-40B4-BE49-F238E27FC236}">
                <a16:creationId xmlns:a16="http://schemas.microsoft.com/office/drawing/2014/main" id="{EA83C371-D027-4655-4575-85C69962ACBC}"/>
              </a:ext>
            </a:extLst>
          </p:cNvPr>
          <p:cNvSpPr txBox="1"/>
          <p:nvPr/>
        </p:nvSpPr>
        <p:spPr>
          <a:xfrm>
            <a:off x="2548665" y="1303933"/>
            <a:ext cx="938463" cy="369332"/>
          </a:xfrm>
          <a:prstGeom prst="rect">
            <a:avLst/>
          </a:prstGeom>
          <a:noFill/>
        </p:spPr>
        <p:txBody>
          <a:bodyPr wrap="square" rtlCol="0">
            <a:spAutoFit/>
          </a:bodyPr>
          <a:lstStyle/>
          <a:p>
            <a:r>
              <a:rPr lang="en-US"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24° F</a:t>
            </a:r>
          </a:p>
        </p:txBody>
      </p:sp>
      <p:cxnSp>
        <p:nvCxnSpPr>
          <p:cNvPr id="14" name="Straight Arrow Connector 13">
            <a:extLst>
              <a:ext uri="{FF2B5EF4-FFF2-40B4-BE49-F238E27FC236}">
                <a16:creationId xmlns:a16="http://schemas.microsoft.com/office/drawing/2014/main" id="{BBA9F517-5F17-4AEA-363C-49B728B5ACC1}"/>
              </a:ext>
            </a:extLst>
          </p:cNvPr>
          <p:cNvCxnSpPr>
            <a:cxnSpLocks/>
          </p:cNvCxnSpPr>
          <p:nvPr/>
        </p:nvCxnSpPr>
        <p:spPr>
          <a:xfrm flipH="1">
            <a:off x="2841812" y="5289177"/>
            <a:ext cx="3352800"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3BBD4F3-3659-7BA7-339F-143D3E9E5A86}"/>
              </a:ext>
            </a:extLst>
          </p:cNvPr>
          <p:cNvSpPr txBox="1"/>
          <p:nvPr/>
        </p:nvSpPr>
        <p:spPr>
          <a:xfrm>
            <a:off x="6279501" y="5116383"/>
            <a:ext cx="2174553" cy="369332"/>
          </a:xfrm>
          <a:prstGeom prst="rect">
            <a:avLst/>
          </a:prstGeom>
          <a:noFill/>
        </p:spPr>
        <p:txBody>
          <a:bodyPr wrap="square" rtlCol="0">
            <a:spAutoFit/>
          </a:bodyPr>
          <a:lstStyle/>
          <a:p>
            <a:r>
              <a:rPr lang="en-US"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Source Coil ~ 20°F  </a:t>
            </a:r>
          </a:p>
        </p:txBody>
      </p:sp>
      <p:sp>
        <p:nvSpPr>
          <p:cNvPr id="16" name="TextBox 15">
            <a:extLst>
              <a:ext uri="{FF2B5EF4-FFF2-40B4-BE49-F238E27FC236}">
                <a16:creationId xmlns:a16="http://schemas.microsoft.com/office/drawing/2014/main" id="{4FB5D772-0527-4CE4-E973-C8E1EF35F296}"/>
              </a:ext>
            </a:extLst>
          </p:cNvPr>
          <p:cNvSpPr txBox="1"/>
          <p:nvPr/>
        </p:nvSpPr>
        <p:spPr>
          <a:xfrm>
            <a:off x="6279501" y="1425953"/>
            <a:ext cx="5570674" cy="3631763"/>
          </a:xfrm>
          <a:prstGeom prst="rect">
            <a:avLst/>
          </a:prstGeom>
          <a:noFill/>
        </p:spPr>
        <p:txBody>
          <a:bodyPr wrap="square" rtlCol="0">
            <a:spAutoFit/>
          </a:bodyPr>
          <a:lstStyle/>
          <a:p>
            <a:r>
              <a:rPr lang="en-US" sz="2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Defrost Strategies:</a:t>
            </a:r>
          </a:p>
          <a:p>
            <a:pPr marL="800100" lvl="1" indent="-342900">
              <a:lnSpc>
                <a:spcPct val="150000"/>
              </a:lnSpc>
              <a:buFont typeface="Arial" panose="020B0604020202020204" pitchFamily="34" charset="0"/>
              <a:buChar char="•"/>
            </a:pPr>
            <a:r>
              <a:rPr lang="en-US" sz="2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Reverse Cycle </a:t>
            </a:r>
          </a:p>
          <a:p>
            <a:pPr marL="800100" lvl="1" indent="-342900">
              <a:buFont typeface="Arial" panose="020B0604020202020204" pitchFamily="34" charset="0"/>
              <a:buChar char="•"/>
            </a:pPr>
            <a:r>
              <a:rPr lang="en-US" sz="2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Multiple Circuits: sequence reverse cycle per circuit </a:t>
            </a:r>
          </a:p>
          <a:p>
            <a:r>
              <a:rPr lang="en-US" sz="2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Result: </a:t>
            </a:r>
          </a:p>
          <a:p>
            <a:pPr marL="800100" lvl="1" indent="-342900">
              <a:buFont typeface="Arial" panose="020B0604020202020204" pitchFamily="34" charset="0"/>
              <a:buChar char="•"/>
            </a:pPr>
            <a:r>
              <a:rPr lang="en-US" sz="2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Cold Air Introduction to Occupied Space</a:t>
            </a:r>
          </a:p>
          <a:p>
            <a:r>
              <a:rPr lang="en-US" sz="2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Action: </a:t>
            </a:r>
          </a:p>
          <a:p>
            <a:pPr marL="800100" lvl="1" indent="-342900">
              <a:buFont typeface="Arial" panose="020B0604020202020204" pitchFamily="34" charset="0"/>
              <a:buChar char="•"/>
            </a:pPr>
            <a:r>
              <a:rPr lang="en-US" sz="2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Emergency/Auxiliary Heat, Electric KW</a:t>
            </a:r>
          </a:p>
          <a:p>
            <a:pPr lvl="1"/>
            <a:endParaRPr lang="en-US" sz="2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2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D2073D58-344A-2E2C-C615-E24DC0E59D44}"/>
              </a:ext>
            </a:extLst>
          </p:cNvPr>
          <p:cNvSpPr txBox="1"/>
          <p:nvPr/>
        </p:nvSpPr>
        <p:spPr>
          <a:xfrm>
            <a:off x="820271" y="572867"/>
            <a:ext cx="8858488" cy="369332"/>
          </a:xfrm>
          <a:prstGeom prst="rect">
            <a:avLst/>
          </a:prstGeom>
          <a:noFill/>
        </p:spPr>
        <p:txBody>
          <a:bodyPr wrap="square">
            <a:spAutoFit/>
          </a:bodyPr>
          <a:lstStyle/>
          <a:p>
            <a:r>
              <a:rPr lang="en-US" sz="18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34 / 29.1°F DB/WB ; 20.6°F Dewpoint</a:t>
            </a:r>
          </a:p>
        </p:txBody>
      </p:sp>
    </p:spTree>
    <p:extLst>
      <p:ext uri="{BB962C8B-B14F-4D97-AF65-F5344CB8AC3E}">
        <p14:creationId xmlns:p14="http://schemas.microsoft.com/office/powerpoint/2010/main" val="226598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EFB86-89AE-79FD-438B-85A9D5728C6E}"/>
              </a:ext>
            </a:extLst>
          </p:cNvPr>
          <p:cNvSpPr>
            <a:spLocks noGrp="1"/>
          </p:cNvSpPr>
          <p:nvPr>
            <p:ph type="title"/>
          </p:nvPr>
        </p:nvSpPr>
        <p:spPr/>
        <p:txBody>
          <a:bodyPr/>
          <a:lstStyle/>
          <a:p>
            <a:r>
              <a:rPr lang="en-US" sz="5400" dirty="0"/>
              <a:t>So…What If The Heat Pump Never Had To Defrost?</a:t>
            </a:r>
          </a:p>
        </p:txBody>
      </p:sp>
    </p:spTree>
    <p:extLst>
      <p:ext uri="{BB962C8B-B14F-4D97-AF65-F5344CB8AC3E}">
        <p14:creationId xmlns:p14="http://schemas.microsoft.com/office/powerpoint/2010/main" val="3623512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3731F-C337-CF0D-FE33-1102845F55E3}"/>
              </a:ext>
            </a:extLst>
          </p:cNvPr>
          <p:cNvSpPr>
            <a:spLocks noGrp="1"/>
          </p:cNvSpPr>
          <p:nvPr>
            <p:ph type="title"/>
          </p:nvPr>
        </p:nvSpPr>
        <p:spPr/>
        <p:txBody>
          <a:bodyPr/>
          <a:lstStyle/>
          <a:p>
            <a:r>
              <a:rPr lang="en-US" dirty="0"/>
              <a:t>Frost Free Operation</a:t>
            </a:r>
          </a:p>
        </p:txBody>
      </p:sp>
      <p:sp>
        <p:nvSpPr>
          <p:cNvPr id="4" name="Content Placeholder 2">
            <a:extLst>
              <a:ext uri="{FF2B5EF4-FFF2-40B4-BE49-F238E27FC236}">
                <a16:creationId xmlns:a16="http://schemas.microsoft.com/office/drawing/2014/main" id="{83FFA433-B0FD-D516-2358-6B84D6E6C4E4}"/>
              </a:ext>
            </a:extLst>
          </p:cNvPr>
          <p:cNvSpPr>
            <a:spLocks noGrp="1"/>
          </p:cNvSpPr>
          <p:nvPr>
            <p:ph idx="1"/>
          </p:nvPr>
        </p:nvSpPr>
        <p:spPr>
          <a:xfrm>
            <a:off x="781049" y="2398293"/>
            <a:ext cx="10629901" cy="3895725"/>
          </a:xfrm>
        </p:spPr>
        <p:txBody>
          <a:bodyPr>
            <a:normAutofit/>
          </a:bodyPr>
          <a:lstStyle/>
          <a:p>
            <a:r>
              <a:rPr lang="en-US" sz="2000" dirty="0"/>
              <a:t>How It Works: </a:t>
            </a:r>
          </a:p>
          <a:p>
            <a:pPr lvl="1"/>
            <a:r>
              <a:rPr lang="en-US" sz="2000" dirty="0"/>
              <a:t>In Heating Mode, the Controller Begins to Monitor Outdoor Temperature and Dewpoint</a:t>
            </a:r>
          </a:p>
          <a:p>
            <a:pPr lvl="1"/>
            <a:r>
              <a:rPr lang="en-US" sz="2000" dirty="0"/>
              <a:t>Once the Evaporator Leaving Gas Temperature Starts to Dip Below the Point Frost Will Form, a Small Amount of Hot Discharge Gas Begins to be Injected</a:t>
            </a:r>
          </a:p>
          <a:p>
            <a:pPr lvl="1"/>
            <a:r>
              <a:rPr lang="en-US" sz="2000" dirty="0"/>
              <a:t>The Amount of Discharge Gas Injected Will be Increased or Decreased Based on Evaporator Leaving Gas Temperature</a:t>
            </a:r>
          </a:p>
          <a:p>
            <a:pPr lvl="1"/>
            <a:r>
              <a:rPr lang="en-US" sz="2000" dirty="0"/>
              <a:t>Coil Temperature Will be Maintained Just Above the Point Where Frost Would Form</a:t>
            </a:r>
          </a:p>
        </p:txBody>
      </p:sp>
      <p:sp>
        <p:nvSpPr>
          <p:cNvPr id="5" name="TextBox 4">
            <a:extLst>
              <a:ext uri="{FF2B5EF4-FFF2-40B4-BE49-F238E27FC236}">
                <a16:creationId xmlns:a16="http://schemas.microsoft.com/office/drawing/2014/main" id="{1BD09B3D-7E31-C3FF-1A0C-89C0D6C3F525}"/>
              </a:ext>
            </a:extLst>
          </p:cNvPr>
          <p:cNvSpPr txBox="1"/>
          <p:nvPr/>
        </p:nvSpPr>
        <p:spPr bwMode="auto">
          <a:xfrm>
            <a:off x="781049" y="1271358"/>
            <a:ext cx="10058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r>
              <a:rPr lang="en-US" sz="28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Simple Technology: Only Adds One New Gas Injection Valve and Some Additional Sensors</a:t>
            </a:r>
          </a:p>
        </p:txBody>
      </p:sp>
    </p:spTree>
    <p:extLst>
      <p:ext uri="{BB962C8B-B14F-4D97-AF65-F5344CB8AC3E}">
        <p14:creationId xmlns:p14="http://schemas.microsoft.com/office/powerpoint/2010/main" val="933372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A008FA-565C-F39A-142A-7F606955970B}"/>
              </a:ext>
            </a:extLst>
          </p:cNvPr>
          <p:cNvSpPr>
            <a:spLocks noGrp="1"/>
          </p:cNvSpPr>
          <p:nvPr>
            <p:ph type="title"/>
          </p:nvPr>
        </p:nvSpPr>
        <p:spPr/>
        <p:txBody>
          <a:bodyPr/>
          <a:lstStyle/>
          <a:p>
            <a:r>
              <a:rPr lang="en-US" dirty="0" err="1"/>
              <a:t>FrostShield</a:t>
            </a:r>
            <a:r>
              <a:rPr lang="en-US" dirty="0"/>
              <a:t> – The Ultimate Return on Air</a:t>
            </a:r>
          </a:p>
        </p:txBody>
      </p:sp>
      <p:sp>
        <p:nvSpPr>
          <p:cNvPr id="2" name="Text Placeholder 1">
            <a:extLst>
              <a:ext uri="{FF2B5EF4-FFF2-40B4-BE49-F238E27FC236}">
                <a16:creationId xmlns:a16="http://schemas.microsoft.com/office/drawing/2014/main" id="{9603E4FC-78A9-FDF7-EECB-246B87444D6D}"/>
              </a:ext>
            </a:extLst>
          </p:cNvPr>
          <p:cNvSpPr>
            <a:spLocks noGrp="1"/>
          </p:cNvSpPr>
          <p:nvPr>
            <p:ph type="body" idx="1"/>
          </p:nvPr>
        </p:nvSpPr>
        <p:spPr/>
        <p:txBody>
          <a:bodyPr/>
          <a:lstStyle/>
          <a:p>
            <a:r>
              <a:rPr lang="en-US" dirty="0"/>
              <a:t>Owner Benefits</a:t>
            </a:r>
          </a:p>
        </p:txBody>
      </p:sp>
      <p:sp>
        <p:nvSpPr>
          <p:cNvPr id="3" name="Content Placeholder 2">
            <a:extLst>
              <a:ext uri="{FF2B5EF4-FFF2-40B4-BE49-F238E27FC236}">
                <a16:creationId xmlns:a16="http://schemas.microsoft.com/office/drawing/2014/main" id="{F1D1197E-FEEE-52FB-D761-48AC00375106}"/>
              </a:ext>
            </a:extLst>
          </p:cNvPr>
          <p:cNvSpPr>
            <a:spLocks noGrp="1"/>
          </p:cNvSpPr>
          <p:nvPr>
            <p:ph sz="half" idx="2"/>
          </p:nvPr>
        </p:nvSpPr>
        <p:spPr/>
        <p:txBody>
          <a:bodyPr/>
          <a:lstStyle/>
          <a:p>
            <a:r>
              <a:rPr lang="en-US" dirty="0"/>
              <a:t>Fits electrification and decarbonization initiatives</a:t>
            </a:r>
          </a:p>
          <a:p>
            <a:r>
              <a:rPr lang="en-US" dirty="0"/>
              <a:t>Electrical construction costs are dramatically reduced</a:t>
            </a:r>
          </a:p>
          <a:p>
            <a:r>
              <a:rPr lang="en-US" dirty="0"/>
              <a:t>Lower energy usage costs</a:t>
            </a:r>
          </a:p>
          <a:p>
            <a:r>
              <a:rPr lang="en-US" dirty="0"/>
              <a:t>Reduction of the winter peak demand charge</a:t>
            </a:r>
          </a:p>
        </p:txBody>
      </p:sp>
      <p:sp>
        <p:nvSpPr>
          <p:cNvPr id="9" name="Text Placeholder 8">
            <a:extLst>
              <a:ext uri="{FF2B5EF4-FFF2-40B4-BE49-F238E27FC236}">
                <a16:creationId xmlns:a16="http://schemas.microsoft.com/office/drawing/2014/main" id="{C1CE152A-9895-0840-ADD9-F10EA60E595E}"/>
              </a:ext>
            </a:extLst>
          </p:cNvPr>
          <p:cNvSpPr>
            <a:spLocks noGrp="1"/>
          </p:cNvSpPr>
          <p:nvPr>
            <p:ph type="body" sz="quarter" idx="3"/>
          </p:nvPr>
        </p:nvSpPr>
        <p:spPr/>
        <p:txBody>
          <a:bodyPr/>
          <a:lstStyle/>
          <a:p>
            <a:r>
              <a:rPr lang="en-US" dirty="0"/>
              <a:t>Utility Benefits</a:t>
            </a:r>
          </a:p>
        </p:txBody>
      </p:sp>
      <p:sp>
        <p:nvSpPr>
          <p:cNvPr id="10" name="Content Placeholder 9">
            <a:extLst>
              <a:ext uri="{FF2B5EF4-FFF2-40B4-BE49-F238E27FC236}">
                <a16:creationId xmlns:a16="http://schemas.microsoft.com/office/drawing/2014/main" id="{92ED93F3-A52D-4724-EEF3-3BA93C218988}"/>
              </a:ext>
            </a:extLst>
          </p:cNvPr>
          <p:cNvSpPr>
            <a:spLocks noGrp="1"/>
          </p:cNvSpPr>
          <p:nvPr>
            <p:ph sz="quarter" idx="4"/>
          </p:nvPr>
        </p:nvSpPr>
        <p:spPr/>
        <p:txBody>
          <a:bodyPr/>
          <a:lstStyle/>
          <a:p>
            <a:r>
              <a:rPr lang="en-US" dirty="0"/>
              <a:t>Lower required energy usage on the grid</a:t>
            </a:r>
          </a:p>
          <a:p>
            <a:r>
              <a:rPr lang="en-US" dirty="0"/>
              <a:t>Reduction of peak heating demand in winter</a:t>
            </a:r>
          </a:p>
          <a:p>
            <a:r>
              <a:rPr lang="en-US" dirty="0"/>
              <a:t>Less required service to each building</a:t>
            </a:r>
          </a:p>
          <a:p>
            <a:r>
              <a:rPr lang="en-US" dirty="0"/>
              <a:t>Lessens grid overhaul needs</a:t>
            </a:r>
          </a:p>
          <a:p>
            <a:endParaRPr lang="en-US" dirty="0"/>
          </a:p>
        </p:txBody>
      </p:sp>
      <p:sp>
        <p:nvSpPr>
          <p:cNvPr id="11" name="TextBox 10">
            <a:extLst>
              <a:ext uri="{FF2B5EF4-FFF2-40B4-BE49-F238E27FC236}">
                <a16:creationId xmlns:a16="http://schemas.microsoft.com/office/drawing/2014/main" id="{7E88D751-8103-B5AE-21F3-A6220D8465E4}"/>
              </a:ext>
            </a:extLst>
          </p:cNvPr>
          <p:cNvSpPr txBox="1"/>
          <p:nvPr/>
        </p:nvSpPr>
        <p:spPr>
          <a:xfrm>
            <a:off x="844453" y="1311831"/>
            <a:ext cx="11002433" cy="369332"/>
          </a:xfrm>
          <a:prstGeom prst="rect">
            <a:avLst/>
          </a:prstGeom>
          <a:noFill/>
        </p:spPr>
        <p:txBody>
          <a:bodyPr wrap="square">
            <a:spAutoFit/>
          </a:bodyPr>
          <a:lstStyle/>
          <a:p>
            <a:r>
              <a:rPr lang="en-US" i="0" u="none" strike="noStrike" dirty="0" err="1">
                <a:solidFill>
                  <a:srgbClr val="212121"/>
                </a:solidFill>
                <a:effectLst/>
                <a:latin typeface="Calibri" panose="020F0502020204030204" pitchFamily="34" charset="0"/>
              </a:rPr>
              <a:t>FrostShield</a:t>
            </a:r>
            <a:r>
              <a:rPr lang="en-US" i="0" u="none" strike="noStrike" dirty="0">
                <a:solidFill>
                  <a:srgbClr val="212121"/>
                </a:solidFill>
                <a:effectLst/>
                <a:latin typeface="Calibri" panose="020F0502020204030204" pitchFamily="34" charset="0"/>
              </a:rPr>
              <a:t> has extensive benefits to both the owner and the utilities</a:t>
            </a:r>
            <a:endParaRPr lang="en-US" dirty="0"/>
          </a:p>
        </p:txBody>
      </p:sp>
      <p:pic>
        <p:nvPicPr>
          <p:cNvPr id="5" name="Picture 4" descr="A logo of a shield&#10;&#10;Description automatically generated">
            <a:extLst>
              <a:ext uri="{FF2B5EF4-FFF2-40B4-BE49-F238E27FC236}">
                <a16:creationId xmlns:a16="http://schemas.microsoft.com/office/drawing/2014/main" id="{D70E8821-944E-D749-B288-6B0230CF7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6786" y="161626"/>
            <a:ext cx="1270415" cy="1529062"/>
          </a:xfrm>
          <a:prstGeom prst="rect">
            <a:avLst/>
          </a:prstGeom>
        </p:spPr>
      </p:pic>
    </p:spTree>
    <p:extLst>
      <p:ext uri="{BB962C8B-B14F-4D97-AF65-F5344CB8AC3E}">
        <p14:creationId xmlns:p14="http://schemas.microsoft.com/office/powerpoint/2010/main" val="114582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2145</Words>
  <Application>Microsoft Office PowerPoint</Application>
  <PresentationFormat>Widescreen</PresentationFormat>
  <Paragraphs>245</Paragraphs>
  <Slides>23</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Arial Nova Cond</vt:lpstr>
      <vt:lpstr>Calibri</vt:lpstr>
      <vt:lpstr>Calibri Light</vt:lpstr>
      <vt:lpstr>Franklin Gothic Book</vt:lpstr>
      <vt:lpstr>Open Sans</vt:lpstr>
      <vt:lpstr>Rift</vt:lpstr>
      <vt:lpstr>Rift Demi</vt:lpstr>
      <vt:lpstr>Symbol</vt:lpstr>
      <vt:lpstr>Times New Roman</vt:lpstr>
      <vt:lpstr>Office Theme</vt:lpstr>
      <vt:lpstr>REP TRAINING</vt:lpstr>
      <vt:lpstr>Agenda</vt:lpstr>
      <vt:lpstr>DOAS: Heat Pumps</vt:lpstr>
      <vt:lpstr>Electrification Solutions: Heat Pump Products</vt:lpstr>
      <vt:lpstr>Old Challenges</vt:lpstr>
      <vt:lpstr>Old Challenges</vt:lpstr>
      <vt:lpstr>So…What If The Heat Pump Never Had To Defrost?</vt:lpstr>
      <vt:lpstr>Frost Free Operation</vt:lpstr>
      <vt:lpstr>FrostShield – The Ultimate Return on Air</vt:lpstr>
      <vt:lpstr>Better total cost of ownership</vt:lpstr>
      <vt:lpstr>PowerPoint Presentation</vt:lpstr>
      <vt:lpstr>100% DOAS – Design Considerations: </vt:lpstr>
      <vt:lpstr>Mixed Air – Design Considerations:  Offset heat loss</vt:lpstr>
      <vt:lpstr>Enthalpy wheel 100% OA – Design Considerations</vt:lpstr>
      <vt:lpstr>Oversized unit – Design Considerations</vt:lpstr>
      <vt:lpstr>Agenda</vt:lpstr>
      <vt:lpstr>Frost Free Heat Pump Operation – Final Design Considerations</vt:lpstr>
      <vt:lpstr>PowerPoint Presentation</vt:lpstr>
      <vt:lpstr>FrostShield™ Specifications</vt:lpstr>
      <vt:lpstr>FrostShield™ Equipment Schedule</vt:lpstr>
      <vt:lpstr>Summary to ASHP in Low Ambient Operation</vt:lpstr>
      <vt:lpstr>Introducing FrostShield</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 TRAINING</dc:title>
  <dc:creator>Shelly Boyd-Fairless</dc:creator>
  <cp:lastModifiedBy>Shelly Boyd-Fairless</cp:lastModifiedBy>
  <cp:revision>1</cp:revision>
  <dcterms:created xsi:type="dcterms:W3CDTF">2023-10-17T20:55:03Z</dcterms:created>
  <dcterms:modified xsi:type="dcterms:W3CDTF">2023-10-17T20:55:35Z</dcterms:modified>
</cp:coreProperties>
</file>