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43" r:id="rId2"/>
    <p:sldId id="444" r:id="rId3"/>
    <p:sldId id="445" r:id="rId4"/>
    <p:sldId id="446" r:id="rId5"/>
    <p:sldId id="447" r:id="rId6"/>
    <p:sldId id="448" r:id="rId7"/>
    <p:sldId id="449" r:id="rId8"/>
    <p:sldId id="450" r:id="rId9"/>
    <p:sldId id="451" r:id="rId10"/>
    <p:sldId id="452" r:id="rId11"/>
    <p:sldId id="453" r:id="rId12"/>
    <p:sldId id="454" r:id="rId13"/>
    <p:sldId id="45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C3D37-5B72-4ECC-844E-97436CD38F4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7FE1E-14EE-44B7-88A0-FB18170CE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slide: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does the rep get out of this</a:t>
            </a:r>
          </a:p>
          <a:p>
            <a:pPr marL="171450" indent="-171450">
              <a:buFontTx/>
              <a:buChar char="-"/>
            </a:pPr>
            <a:r>
              <a:rPr lang="en-US" dirty="0"/>
              <a:t>Best way to describe it with choice words 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Comments:</a:t>
            </a:r>
          </a:p>
          <a:p>
            <a:pPr marL="0" indent="0">
              <a:buFontTx/>
              <a:buNone/>
            </a:pPr>
            <a:r>
              <a:rPr lang="en-US" dirty="0"/>
              <a:t>See more examples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is the value of it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Shows pricing of difference</a:t>
            </a:r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/>
              <a:t>20-30 minutes </a:t>
            </a:r>
            <a:endParaRPr lang="en-US" dirty="0"/>
          </a:p>
          <a:p>
            <a:pPr marL="457200" lvl="1" indent="0">
              <a:buFontTx/>
              <a:buNone/>
            </a:pPr>
            <a:endParaRPr lang="en-US" dirty="0"/>
          </a:p>
          <a:p>
            <a:pPr marL="457200" lvl="1" indent="0">
              <a:buFontTx/>
              <a:buNone/>
            </a:pPr>
            <a:endParaRPr lang="en-US" dirty="0"/>
          </a:p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1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Items in margin will have engineering merit or selling merit (bot good for Addison)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go through each and give an example on how it will help them briefly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First one: compressors warranty: competitor is 1 year and would be a cost add for 5 years. This is a standard for Addison.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Letting competitors off the hook that don’t have this. Reps need to make engineers aware of this so competitors have to have this in the package.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5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of last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3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manufactory is profiles here </a:t>
            </a:r>
          </a:p>
          <a:p>
            <a:r>
              <a:rPr lang="en-US" dirty="0"/>
              <a:t>- Data is from 2020 or newer </a:t>
            </a:r>
          </a:p>
          <a:p>
            <a:r>
              <a:rPr lang="en-US" dirty="0"/>
              <a:t>For this and guide specs that I just went through is Great for completing a spec compliance (c for compliance, E for exception, D for deviation)</a:t>
            </a:r>
          </a:p>
          <a:p>
            <a:r>
              <a:rPr lang="en-US" dirty="0"/>
              <a:t>Can go through a couple for examples 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34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if anyone ever read the IOM for competitors or our own IOM.  Can learn a lot about our units and other competitors units.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Help us fill the holes in this data if you see anything out in the field.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4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all of Addison's selling advantage</a:t>
            </a:r>
          </a:p>
          <a:p>
            <a:r>
              <a:rPr lang="en-US" dirty="0"/>
              <a:t>Still allows other manufactures to bid the project </a:t>
            </a:r>
            <a:r>
              <a:rPr lang="en-US"/>
              <a:t>but cause </a:t>
            </a:r>
            <a:r>
              <a:rPr lang="en-US" dirty="0"/>
              <a:t>them to throw more money at the unit to comply with </a:t>
            </a:r>
            <a:r>
              <a:rPr lang="en-US" dirty="0" err="1"/>
              <a:t>addison</a:t>
            </a:r>
            <a:r>
              <a:rPr lang="en-US" dirty="0"/>
              <a:t> units. </a:t>
            </a:r>
          </a:p>
          <a:p>
            <a:r>
              <a:rPr lang="en-US" dirty="0"/>
              <a:t>Schedule notes follow the job all the way through the process. Specs can get overwritten or replaced by a master guide spec. </a:t>
            </a:r>
          </a:p>
          <a:p>
            <a:r>
              <a:rPr lang="en-US" dirty="0"/>
              <a:t>These are great for schedule notes. They are not written so this is why it is important to bring to the engineers. </a:t>
            </a:r>
          </a:p>
          <a:p>
            <a:endParaRPr lang="en-US" dirty="0"/>
          </a:p>
          <a:p>
            <a:pPr marL="457200" lvl="1" indent="0">
              <a:buFontTx/>
              <a:buNone/>
            </a:pPr>
            <a:r>
              <a:rPr lang="en-US" dirty="0"/>
              <a:t>Examples to do:</a:t>
            </a:r>
          </a:p>
          <a:p>
            <a:pPr marL="457200" lvl="1" indent="0">
              <a:buFontTx/>
              <a:buNone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- 5</a:t>
            </a:r>
            <a:r>
              <a:rPr lang="en-US" baseline="30000" dirty="0"/>
              <a:t>th</a:t>
            </a:r>
            <a:r>
              <a:rPr lang="en-US" dirty="0"/>
              <a:t> year compressors </a:t>
            </a:r>
            <a:r>
              <a:rPr lang="en-US" dirty="0" err="1"/>
              <a:t>warrantiy</a:t>
            </a:r>
            <a:r>
              <a:rPr lang="en-US" dirty="0"/>
              <a:t> </a:t>
            </a:r>
          </a:p>
          <a:p>
            <a:pPr marL="457200" lvl="1" indent="0">
              <a:buFontTx/>
              <a:buNone/>
            </a:pPr>
            <a:r>
              <a:rPr lang="en-US" dirty="0"/>
              <a:t>Ask trinity what the price add would be to share with everyone to show how the competition would have to add this. </a:t>
            </a:r>
          </a:p>
          <a:p>
            <a:pPr marL="457200" lvl="1" indent="0">
              <a:buFontTx/>
              <a:buNone/>
            </a:pPr>
            <a:endParaRPr lang="en-US" dirty="0"/>
          </a:p>
          <a:p>
            <a:pPr marL="457200" lvl="1" indent="0">
              <a:buFontTx/>
              <a:buNone/>
            </a:pPr>
            <a:r>
              <a:rPr lang="en-US" dirty="0"/>
              <a:t>Water cooled:</a:t>
            </a:r>
          </a:p>
          <a:p>
            <a:pPr marL="457200" lvl="1" indent="0">
              <a:buFontTx/>
              <a:buNone/>
            </a:pPr>
            <a:r>
              <a:rPr lang="en-US" dirty="0"/>
              <a:t>Flow switch and heat pressure controls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will be a cost add but our competitors will have a harder time (more money) to comply with these options. </a:t>
            </a:r>
            <a:br>
              <a:rPr lang="en-US" dirty="0"/>
            </a:br>
            <a:r>
              <a:rPr lang="en-US" dirty="0"/>
              <a:t>65K SCCR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r>
              <a:rPr lang="en-US" dirty="0"/>
              <a:t>65K SCCR:</a:t>
            </a:r>
          </a:p>
          <a:p>
            <a:r>
              <a:rPr lang="en-US" dirty="0"/>
              <a:t>This would be for the entire Addison unit not just the disconnect (other </a:t>
            </a:r>
            <a:r>
              <a:rPr lang="en-US" dirty="0" err="1"/>
              <a:t>manufactors</a:t>
            </a:r>
            <a:r>
              <a:rPr lang="en-US" dirty="0"/>
              <a:t> only do disconnect)</a:t>
            </a:r>
          </a:p>
          <a:p>
            <a:r>
              <a:rPr lang="en-US" dirty="0"/>
              <a:t>Show add for this through 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96AE-A930-4753-B770-51DCF70BBF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2015-99DC-EC80-4AF6-8848905EA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88F86-F1CF-6CBF-43C1-4A6411310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CF052-331D-6041-1F80-23BEEC31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B5694-CAAE-48AD-B2B7-C8BDBD60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D843-5CBD-41BC-A052-4FE6E466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6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B8EF-40EE-46BC-C0DF-DEED192A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E2476-A5D3-BC71-14F8-C8BDAC5AB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8D5C2-9D88-7369-BC49-A928C052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3C4-BE66-4845-C604-FF4C324E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13FA9-ABE3-4191-AAA7-EF416E43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73227-6D4C-D84C-AAD2-3A5AF578E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E3CE11-1E3E-1FB0-5734-DF57E3324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4B157-1382-195B-1F38-6CFF9C35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50A64-3C60-26C4-283E-0D4D5F1A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D2DA2-0C60-AB8D-7A8E-6AB9D8AB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46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A7B1C3-1C4D-C057-563D-9E3378EF8FBA}"/>
              </a:ext>
            </a:extLst>
          </p:cNvPr>
          <p:cNvSpPr/>
          <p:nvPr userDrawn="1"/>
        </p:nvSpPr>
        <p:spPr>
          <a:xfrm>
            <a:off x="-203200" y="-57150"/>
            <a:ext cx="8713457" cy="697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8F48865-905D-7C4C-FDDB-2D3A7689F929}"/>
              </a:ext>
            </a:extLst>
          </p:cNvPr>
          <p:cNvSpPr/>
          <p:nvPr userDrawn="1"/>
        </p:nvSpPr>
        <p:spPr>
          <a:xfrm rot="2981">
            <a:off x="383211" y="3722062"/>
            <a:ext cx="8127049" cy="2476"/>
          </a:xfrm>
          <a:prstGeom prst="line">
            <a:avLst/>
          </a:prstGeom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E7E30594-DF3D-C289-EA4D-63E25D675626}"/>
              </a:ext>
            </a:extLst>
          </p:cNvPr>
          <p:cNvGrpSpPr/>
          <p:nvPr userDrawn="1"/>
        </p:nvGrpSpPr>
        <p:grpSpPr>
          <a:xfrm>
            <a:off x="8463831" y="-57150"/>
            <a:ext cx="3992526" cy="6972300"/>
            <a:chOff x="2277951" y="2339473"/>
            <a:chExt cx="5323368" cy="929640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0305475D-7392-6FD6-581D-CABB9CE6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547" r="47372"/>
            <a:stretch>
              <a:fillRect/>
            </a:stretch>
          </p:blipFill>
          <p:spPr>
            <a:xfrm>
              <a:off x="2277951" y="2339473"/>
              <a:ext cx="5323368" cy="9296400"/>
            </a:xfrm>
            <a:prstGeom prst="rect">
              <a:avLst/>
            </a:prstGeom>
          </p:spPr>
        </p:pic>
      </p:grp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5BBFCB4E-FF1E-8109-D014-BC34FEB5E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2" y="394478"/>
            <a:ext cx="3377191" cy="55168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FAE5575-1154-6B04-16DA-2D95FF7DB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1" y="2766218"/>
            <a:ext cx="7742217" cy="904701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9FC7742-22CC-6C12-E57E-9D46262D5B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3211" y="3955367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EFA1F9F-CA00-0FD4-BF27-61480DBF30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83211" y="5247619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Optional Text Here</a:t>
            </a:r>
          </a:p>
        </p:txBody>
      </p:sp>
    </p:spTree>
    <p:extLst>
      <p:ext uri="{BB962C8B-B14F-4D97-AF65-F5344CB8AC3E}">
        <p14:creationId xmlns:p14="http://schemas.microsoft.com/office/powerpoint/2010/main" val="3175064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7AFC87-5A3A-2AB0-766B-8D042CB36B20}"/>
              </a:ext>
            </a:extLst>
          </p:cNvPr>
          <p:cNvGrpSpPr/>
          <p:nvPr userDrawn="1"/>
        </p:nvGrpSpPr>
        <p:grpSpPr>
          <a:xfrm>
            <a:off x="0" y="-177145"/>
            <a:ext cx="12265209" cy="6273145"/>
            <a:chOff x="0" y="55940"/>
            <a:chExt cx="24396700" cy="958107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E272101-BEF4-ED1A-6533-6B8CA744D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" t="32453" r="-597" b="15184"/>
            <a:stretch/>
          </p:blipFill>
          <p:spPr>
            <a:xfrm>
              <a:off x="0" y="55940"/>
              <a:ext cx="24396700" cy="9581071"/>
            </a:xfrm>
            <a:prstGeom prst="rect">
              <a:avLst/>
            </a:prstGeom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714C495-58EB-5D92-B814-CCC2064856B3}"/>
              </a:ext>
            </a:extLst>
          </p:cNvPr>
          <p:cNvGrpSpPr/>
          <p:nvPr userDrawn="1"/>
        </p:nvGrpSpPr>
        <p:grpSpPr>
          <a:xfrm>
            <a:off x="2079090" y="1653748"/>
            <a:ext cx="8275402" cy="2392472"/>
            <a:chOff x="0" y="0"/>
            <a:chExt cx="4271416" cy="956945"/>
          </a:xfrm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44445F-4B30-B936-89FD-2079430BC7C7}"/>
                </a:ext>
              </a:extLst>
            </p:cNvPr>
            <p:cNvSpPr/>
            <p:nvPr/>
          </p:nvSpPr>
          <p:spPr>
            <a:xfrm>
              <a:off x="0" y="0"/>
              <a:ext cx="4271416" cy="956945"/>
            </a:xfrm>
            <a:custGeom>
              <a:avLst/>
              <a:gdLst/>
              <a:ahLst/>
              <a:cxnLst/>
              <a:rect l="l" t="t" r="r" b="b"/>
              <a:pathLst>
                <a:path w="4271416" h="956945">
                  <a:moveTo>
                    <a:pt x="0" y="0"/>
                  </a:moveTo>
                  <a:lnTo>
                    <a:pt x="4271416" y="0"/>
                  </a:lnTo>
                  <a:lnTo>
                    <a:pt x="4271416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80000"/>
              </a:schemeClr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EC19D4C-9485-A4CD-DC9B-231A8F122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3845" y="1924981"/>
            <a:ext cx="7742217" cy="2121239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</p:spTree>
    <p:extLst>
      <p:ext uri="{BB962C8B-B14F-4D97-AF65-F5344CB8AC3E}">
        <p14:creationId xmlns:p14="http://schemas.microsoft.com/office/powerpoint/2010/main" val="543452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767F5A-1A31-C57C-8D84-52D46210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37C9BD-EDDB-4B37-D717-948C1C79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1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9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3BE60-FC30-9C68-CE6A-640C24CD9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616CF-CE47-518E-F40A-40CDBC5DD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D1AA3-A8F1-A772-49F0-5C479B4A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C27A1-50A8-0580-7A8B-97794C64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022A4-8609-6B9E-E12F-600333EB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9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6AC9-57A1-A5A9-D810-0AF9CFBE5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6FFB1-D391-64E2-56E9-96011557D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54744-77B9-3033-24CB-C2E3D4FF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60685-FBEF-E62B-77FE-090EAB4C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B27DD-ABED-5426-DF32-1C44EDE9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5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2757-395E-F0D8-7CC0-723BA02C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F963-2613-4062-FCEF-9B6E10487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0338B-835B-E65D-1CD3-B0127078B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09ED3-72BF-5231-C0EA-98AABCB8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BA1C-57DE-FEC1-0144-3DB0E3AE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6F333-F695-49B7-F21B-12703135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A921-BF28-A77E-ED8E-426C497A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3CA5F-A692-FCC5-8E61-B8B9A2C30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539B6-9C40-6970-FDAD-A24A5020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EA492-1960-2A10-BC08-587A85651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B8AF37-4004-ACC4-B428-F07286B73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D6ED1-526D-FABA-B50E-8539241B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54F40-432D-4DA4-A312-044816C5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BCE7EA-6677-50EE-DA28-5614658B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EB7D-4A86-2817-5DEB-208404F8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80E80-A094-14F9-024E-2851ABD32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F23FB-8A37-6868-1744-33331E3A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EFA80-3EC3-C048-18FA-FBA8AB2D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5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BF6CA-2851-4013-4423-ABBB1148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831AA-2D76-4509-FB5E-379B0F5D5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C566F-2851-06B7-48E5-6688AE6C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B5A1D-7918-D6F3-87DD-23B9C5C6A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71533-1696-FA69-15DC-579333E0C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8BA71-67B1-5402-7FB5-DAC98E686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43993-2B73-1311-8099-14292CFB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E572D-6ED7-3E78-CA54-6FC3E169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A7DB4-C8C2-E6CF-8B45-415D8FDE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3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3BA9-E630-80A3-A7C1-E2345D88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CCCC52-D10D-D23D-1498-06B16FDA3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223E2-7447-9409-A7AB-DCF9ADA28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C9223-964C-69AC-4942-B01ACCC0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B6000-1F42-D901-2D51-565B867F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A0BE6-FAE1-B718-243E-FB298F0C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9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54F4A-F254-04C9-08D8-A0EFD1CA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D9251-8B52-B5CA-94BF-00E66AE8B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7B56E-50F8-5B8D-34D5-D9095C603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8FB69-C4B8-49CB-9615-C838A7F34C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E744E-C943-D247-DA4F-9BA93E77D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C7202-B875-F00D-B53D-B8C29A6C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332D-33FA-416B-B935-6609A23D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B84E-1F1A-A72A-ED01-4A6F387C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11" y="2766218"/>
            <a:ext cx="7742217" cy="904701"/>
          </a:xfrm>
        </p:spPr>
        <p:txBody>
          <a:bodyPr>
            <a:normAutofit fontScale="90000"/>
          </a:bodyPr>
          <a:lstStyle/>
          <a:p>
            <a:r>
              <a:rPr lang="en-US" dirty="0"/>
              <a:t>REP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D96BA-B899-7327-4C74-6C1010F73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11" y="3955367"/>
            <a:ext cx="7742217" cy="1044896"/>
          </a:xfrm>
        </p:spPr>
        <p:txBody>
          <a:bodyPr/>
          <a:lstStyle/>
          <a:p>
            <a:r>
              <a:rPr lang="en-US" dirty="0"/>
              <a:t>Guide Specifications, Competitive Matrix, &amp; the </a:t>
            </a:r>
            <a:r>
              <a:rPr lang="en-US" i="1" u="sng" dirty="0"/>
              <a:t>Unfair Advantage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57155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D19F-0616-24A9-CD47-A72C0DEB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45" y="2368380"/>
            <a:ext cx="7742217" cy="2121239"/>
          </a:xfrm>
        </p:spPr>
        <p:txBody>
          <a:bodyPr/>
          <a:lstStyle/>
          <a:p>
            <a:r>
              <a:rPr lang="en-US" dirty="0"/>
              <a:t>Unfair Advantage</a:t>
            </a:r>
          </a:p>
        </p:txBody>
      </p:sp>
    </p:spTree>
    <p:extLst>
      <p:ext uri="{BB962C8B-B14F-4D97-AF65-F5344CB8AC3E}">
        <p14:creationId xmlns:p14="http://schemas.microsoft.com/office/powerpoint/2010/main" val="3536022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7499-6923-4547-F3F3-0ED66CAB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29" y="69291"/>
            <a:ext cx="10515600" cy="692710"/>
          </a:xfrm>
        </p:spPr>
        <p:txBody>
          <a:bodyPr/>
          <a:lstStyle/>
          <a:p>
            <a:r>
              <a:rPr lang="en-US" dirty="0"/>
              <a:t>Unfair Advantage – Schedule Note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91B92-A1D2-0427-DA1D-00F75226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7" y="884255"/>
            <a:ext cx="11269372" cy="50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7499-6923-4547-F3F3-0ED66CAB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29" y="69291"/>
            <a:ext cx="10515600" cy="692710"/>
          </a:xfrm>
        </p:spPr>
        <p:txBody>
          <a:bodyPr/>
          <a:lstStyle/>
          <a:p>
            <a:r>
              <a:rPr lang="en-US" dirty="0"/>
              <a:t>Unfair Advantage – Schedule Note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B0BEF-A28A-2752-47C1-E48B0161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02" y="884255"/>
            <a:ext cx="11530170" cy="50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D19F-0616-24A9-CD47-A72C0DEB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45" y="2368380"/>
            <a:ext cx="7742217" cy="2121239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5682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D19F-0616-24A9-CD47-A72C0DEB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45" y="2063580"/>
            <a:ext cx="7742217" cy="2121239"/>
          </a:xfrm>
        </p:spPr>
        <p:txBody>
          <a:bodyPr/>
          <a:lstStyle/>
          <a:p>
            <a:r>
              <a:rPr lang="en-US" dirty="0"/>
              <a:t>Guide Specification: </a:t>
            </a:r>
            <a:br>
              <a:rPr lang="en-US" dirty="0"/>
            </a:br>
            <a:r>
              <a:rPr lang="en-US" dirty="0"/>
              <a:t>PR series</a:t>
            </a:r>
          </a:p>
        </p:txBody>
      </p:sp>
    </p:spTree>
    <p:extLst>
      <p:ext uri="{BB962C8B-B14F-4D97-AF65-F5344CB8AC3E}">
        <p14:creationId xmlns:p14="http://schemas.microsoft.com/office/powerpoint/2010/main" val="183199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5E241D-16EF-5335-C3EA-EC4D64FC7FA9}"/>
              </a:ext>
            </a:extLst>
          </p:cNvPr>
          <p:cNvSpPr/>
          <p:nvPr/>
        </p:nvSpPr>
        <p:spPr>
          <a:xfrm>
            <a:off x="0" y="0"/>
            <a:ext cx="5011838" cy="61114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CDB5A-67A6-1969-AEC0-0D590EC419B2}"/>
              </a:ext>
            </a:extLst>
          </p:cNvPr>
          <p:cNvSpPr txBox="1"/>
          <p:nvPr/>
        </p:nvSpPr>
        <p:spPr>
          <a:xfrm>
            <a:off x="259976" y="1971675"/>
            <a:ext cx="4634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ift" panose="00000500000000000000" pitchFamily="50" charset="0"/>
              </a:rPr>
              <a:t>GUIDE SPECIFICAITONS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F5D61D-04BA-0DAE-06CD-079687154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838" y="3832922"/>
            <a:ext cx="7180162" cy="1535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01CD46-EE9B-E829-79CC-88962EEE1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853" y="918271"/>
            <a:ext cx="7163147" cy="21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7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5E241D-16EF-5335-C3EA-EC4D64FC7FA9}"/>
              </a:ext>
            </a:extLst>
          </p:cNvPr>
          <p:cNvSpPr/>
          <p:nvPr/>
        </p:nvSpPr>
        <p:spPr>
          <a:xfrm>
            <a:off x="0" y="0"/>
            <a:ext cx="5011838" cy="61114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CDB5A-67A6-1969-AEC0-0D590EC419B2}"/>
              </a:ext>
            </a:extLst>
          </p:cNvPr>
          <p:cNvSpPr txBox="1"/>
          <p:nvPr/>
        </p:nvSpPr>
        <p:spPr>
          <a:xfrm>
            <a:off x="313765" y="2177863"/>
            <a:ext cx="455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ift" panose="00000500000000000000" pitchFamily="50" charset="0"/>
              </a:rPr>
              <a:t>GUIDE SPECIFICAITONS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0B712-E1B6-E30C-725C-513B9DFE9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512" y="1122425"/>
            <a:ext cx="7013568" cy="380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0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D19F-0616-24A9-CD47-A72C0DEB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45" y="2368380"/>
            <a:ext cx="7742217" cy="2121239"/>
          </a:xfrm>
        </p:spPr>
        <p:txBody>
          <a:bodyPr/>
          <a:lstStyle/>
          <a:p>
            <a:r>
              <a:rPr lang="en-US" dirty="0"/>
              <a:t>Competitive Matrix</a:t>
            </a:r>
          </a:p>
        </p:txBody>
      </p:sp>
    </p:spTree>
    <p:extLst>
      <p:ext uri="{BB962C8B-B14F-4D97-AF65-F5344CB8AC3E}">
        <p14:creationId xmlns:p14="http://schemas.microsoft.com/office/powerpoint/2010/main" val="339518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6306-4D9C-88E1-EBC2-D78E2F9F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923"/>
          </a:xfrm>
        </p:spPr>
        <p:txBody>
          <a:bodyPr/>
          <a:lstStyle/>
          <a:p>
            <a:r>
              <a:rPr lang="en-US" dirty="0"/>
              <a:t>Where to Find This Information </a:t>
            </a:r>
          </a:p>
        </p:txBody>
      </p:sp>
      <p:pic>
        <p:nvPicPr>
          <p:cNvPr id="11" name="Recording 2023-09-26 190904">
            <a:hlinkClick r:id="" action="ppaction://media"/>
            <a:extLst>
              <a:ext uri="{FF2B5EF4-FFF2-40B4-BE49-F238E27FC236}">
                <a16:creationId xmlns:a16="http://schemas.microsoft.com/office/drawing/2014/main" id="{852BBAE3-43AE-48E4-2CAF-D09DA5C8AD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490" y="862231"/>
            <a:ext cx="10299019" cy="5133537"/>
          </a:xfrm>
        </p:spPr>
      </p:pic>
    </p:spTree>
    <p:extLst>
      <p:ext uri="{BB962C8B-B14F-4D97-AF65-F5344CB8AC3E}">
        <p14:creationId xmlns:p14="http://schemas.microsoft.com/office/powerpoint/2010/main" val="19117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7499-6923-4547-F3F3-0ED66CAB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53" y="0"/>
            <a:ext cx="10515600" cy="683746"/>
          </a:xfrm>
        </p:spPr>
        <p:txBody>
          <a:bodyPr/>
          <a:lstStyle/>
          <a:p>
            <a:r>
              <a:rPr lang="en-US" dirty="0"/>
              <a:t>Competitive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50C9E7-2761-20F0-71DF-9532F3340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746"/>
            <a:ext cx="12192000" cy="53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7499-6923-4547-F3F3-0ED66CAB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0"/>
            <a:ext cx="10515600" cy="683746"/>
          </a:xfrm>
        </p:spPr>
        <p:txBody>
          <a:bodyPr/>
          <a:lstStyle/>
          <a:p>
            <a:r>
              <a:rPr lang="en-US" dirty="0"/>
              <a:t>Competitive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009D5-57A3-88F9-BACF-2BFBEE470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746"/>
            <a:ext cx="1217890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60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7499-6923-4547-F3F3-0ED66CAB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0"/>
            <a:ext cx="10515600" cy="683746"/>
          </a:xfrm>
        </p:spPr>
        <p:txBody>
          <a:bodyPr/>
          <a:lstStyle/>
          <a:p>
            <a:r>
              <a:rPr lang="en-US" dirty="0"/>
              <a:t>Competitive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2B0F2-70BB-B27D-FA75-C02B51935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746"/>
            <a:ext cx="12191999" cy="54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1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Widescreen</PresentationFormat>
  <Paragraphs>64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Rift</vt:lpstr>
      <vt:lpstr>Office Theme</vt:lpstr>
      <vt:lpstr>REP TRAINING</vt:lpstr>
      <vt:lpstr>Guide Specification:  PR series</vt:lpstr>
      <vt:lpstr>PowerPoint Presentation</vt:lpstr>
      <vt:lpstr>PowerPoint Presentation</vt:lpstr>
      <vt:lpstr>Competitive Matrix</vt:lpstr>
      <vt:lpstr>Where to Find This Information </vt:lpstr>
      <vt:lpstr>Competitive Analysis</vt:lpstr>
      <vt:lpstr>Competitive Analysis</vt:lpstr>
      <vt:lpstr>Competitive Analysis</vt:lpstr>
      <vt:lpstr>Unfair Advantage</vt:lpstr>
      <vt:lpstr>Unfair Advantage – Schedule Note</vt:lpstr>
      <vt:lpstr>Unfair Advantage – Schedule Note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 TRAINING</dc:title>
  <dc:creator>Shelly Boyd-Fairless</dc:creator>
  <cp:lastModifiedBy>Shelly Boyd-Fairless</cp:lastModifiedBy>
  <cp:revision>1</cp:revision>
  <dcterms:created xsi:type="dcterms:W3CDTF">2023-10-17T20:46:55Z</dcterms:created>
  <dcterms:modified xsi:type="dcterms:W3CDTF">2023-10-17T20:47:25Z</dcterms:modified>
</cp:coreProperties>
</file>