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C8F4D-9DD9-A29F-48A1-C81A2B165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B863CF-1A1A-036F-DCAD-31BEFC92F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9D2C1-82C7-54F9-D70F-115A090A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A26F2-1D48-4085-D387-46F24D2A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811BB-87FA-552D-547C-E5AA08B2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7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885F8-1DB5-AF93-87D2-F5F3B042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79420-E4DB-8AA0-02B3-2D00BE240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2AE3A-1034-1AED-B3AF-543EAEAE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1AD5F-F890-DEDE-60E4-D4D9B878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9778-FF21-8977-FF31-0325267C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3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634F1-3F70-125D-47AF-25A86852F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3EF3C-3F29-9F52-F49F-E90B66F92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876BE-3D67-A19C-57CA-FAD8D75CD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42325-513A-502E-34FF-A1DABB91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07CDC-FBBD-61F3-34E6-CA8D5528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70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A7B1C3-1C4D-C057-563D-9E3378EF8FBA}"/>
              </a:ext>
            </a:extLst>
          </p:cNvPr>
          <p:cNvSpPr/>
          <p:nvPr userDrawn="1"/>
        </p:nvSpPr>
        <p:spPr>
          <a:xfrm>
            <a:off x="-203200" y="-57150"/>
            <a:ext cx="8713457" cy="6972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8F48865-905D-7C4C-FDDB-2D3A7689F929}"/>
              </a:ext>
            </a:extLst>
          </p:cNvPr>
          <p:cNvSpPr/>
          <p:nvPr userDrawn="1"/>
        </p:nvSpPr>
        <p:spPr>
          <a:xfrm rot="2981">
            <a:off x="383211" y="3722062"/>
            <a:ext cx="8127049" cy="2476"/>
          </a:xfrm>
          <a:prstGeom prst="line">
            <a:avLst/>
          </a:prstGeom>
          <a:ln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E7E30594-DF3D-C289-EA4D-63E25D675626}"/>
              </a:ext>
            </a:extLst>
          </p:cNvPr>
          <p:cNvGrpSpPr/>
          <p:nvPr userDrawn="1"/>
        </p:nvGrpSpPr>
        <p:grpSpPr>
          <a:xfrm>
            <a:off x="8463831" y="-57150"/>
            <a:ext cx="3992526" cy="6972300"/>
            <a:chOff x="2277951" y="2339473"/>
            <a:chExt cx="5323368" cy="9296400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0305475D-7392-6FD6-581D-CABB9CE68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547" r="47372"/>
            <a:stretch>
              <a:fillRect/>
            </a:stretch>
          </p:blipFill>
          <p:spPr>
            <a:xfrm>
              <a:off x="2277951" y="2339473"/>
              <a:ext cx="5323368" cy="9296400"/>
            </a:xfrm>
            <a:prstGeom prst="rect">
              <a:avLst/>
            </a:prstGeom>
          </p:spPr>
        </p:pic>
      </p:grpSp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5BBFCB4E-FF1E-8109-D014-BC34FEB5E3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2" y="394478"/>
            <a:ext cx="3377191" cy="55168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FAE5575-1154-6B04-16DA-2D95FF7DB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211" y="2766218"/>
            <a:ext cx="7742217" cy="904701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006649"/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HERE 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9FC7742-22CC-6C12-E57E-9D46262D5B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3211" y="3955367"/>
            <a:ext cx="7742217" cy="108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EFA1F9F-CA00-0FD4-BF27-61480DBF30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83211" y="5247619"/>
            <a:ext cx="7742217" cy="108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Optional Text Here</a:t>
            </a:r>
          </a:p>
        </p:txBody>
      </p:sp>
    </p:spTree>
    <p:extLst>
      <p:ext uri="{BB962C8B-B14F-4D97-AF65-F5344CB8AC3E}">
        <p14:creationId xmlns:p14="http://schemas.microsoft.com/office/powerpoint/2010/main" val="1551507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767F5A-1A31-C57C-8D84-52D46210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37C9BD-EDDB-4B37-D717-948C1C794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81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566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A7AFC87-5A3A-2AB0-766B-8D042CB36B20}"/>
              </a:ext>
            </a:extLst>
          </p:cNvPr>
          <p:cNvGrpSpPr/>
          <p:nvPr userDrawn="1"/>
        </p:nvGrpSpPr>
        <p:grpSpPr>
          <a:xfrm>
            <a:off x="0" y="-177145"/>
            <a:ext cx="12265209" cy="6273145"/>
            <a:chOff x="0" y="55940"/>
            <a:chExt cx="24396700" cy="9581071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8E272101-BEF4-ED1A-6533-6B8CA744D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" t="32453" r="-597" b="15184"/>
            <a:stretch/>
          </p:blipFill>
          <p:spPr>
            <a:xfrm>
              <a:off x="0" y="55940"/>
              <a:ext cx="24396700" cy="9581071"/>
            </a:xfrm>
            <a:prstGeom prst="rect">
              <a:avLst/>
            </a:prstGeom>
          </p:spPr>
        </p:pic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714C495-58EB-5D92-B814-CCC2064856B3}"/>
              </a:ext>
            </a:extLst>
          </p:cNvPr>
          <p:cNvGrpSpPr/>
          <p:nvPr userDrawn="1"/>
        </p:nvGrpSpPr>
        <p:grpSpPr>
          <a:xfrm>
            <a:off x="2079090" y="1653748"/>
            <a:ext cx="8275402" cy="2392472"/>
            <a:chOff x="0" y="0"/>
            <a:chExt cx="4271416" cy="956945"/>
          </a:xfrm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D44445F-4B30-B936-89FD-2079430BC7C7}"/>
                </a:ext>
              </a:extLst>
            </p:cNvPr>
            <p:cNvSpPr/>
            <p:nvPr/>
          </p:nvSpPr>
          <p:spPr>
            <a:xfrm>
              <a:off x="0" y="0"/>
              <a:ext cx="4271416" cy="956945"/>
            </a:xfrm>
            <a:custGeom>
              <a:avLst/>
              <a:gdLst/>
              <a:ahLst/>
              <a:cxnLst/>
              <a:rect l="l" t="t" r="r" b="b"/>
              <a:pathLst>
                <a:path w="4271416" h="956945">
                  <a:moveTo>
                    <a:pt x="0" y="0"/>
                  </a:moveTo>
                  <a:lnTo>
                    <a:pt x="4271416" y="0"/>
                  </a:lnTo>
                  <a:lnTo>
                    <a:pt x="4271416" y="956945"/>
                  </a:lnTo>
                  <a:lnTo>
                    <a:pt x="0" y="95694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80000"/>
              </a:schemeClr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EC19D4C-9485-A4CD-DC9B-231A8F122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3845" y="1924981"/>
            <a:ext cx="7742217" cy="2121239"/>
          </a:xfrm>
          <a:prstGeom prst="rect">
            <a:avLst/>
          </a:prstGeom>
        </p:spPr>
        <p:txBody>
          <a:bodyPr/>
          <a:lstStyle>
            <a:lvl1pPr algn="ctr">
              <a:defRPr sz="6000" b="1">
                <a:solidFill>
                  <a:srgbClr val="006649"/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HERE  </a:t>
            </a:r>
          </a:p>
        </p:txBody>
      </p:sp>
    </p:spTree>
    <p:extLst>
      <p:ext uri="{BB962C8B-B14F-4D97-AF65-F5344CB8AC3E}">
        <p14:creationId xmlns:p14="http://schemas.microsoft.com/office/powerpoint/2010/main" val="163755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A8B17-12BD-4D5E-9CF0-3CE05A8A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CAC33-5ABB-9906-10C0-49CE091A7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5622A-1B43-1248-5769-2F6AAF28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3DB39-708A-4F3D-3EC8-C1218BD8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80157-BCFC-AE19-0709-A5A09D7C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7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5171-0BB7-EE34-4FF5-940600673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16343-93E7-67C4-BC18-75B4054BC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D84B2-05F7-EB3F-7CC3-BE62D4EA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DDD73-C447-7057-3175-F94E17128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52204-F07E-433A-9197-1F9010F2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9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5425D-46AF-2ED4-7D45-1EC2BEA29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8E8C9-4F00-C1A5-9FFE-BE6BF2DBB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5EB51-3A37-4855-E58C-ED2C9E245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A168B6-06B8-3697-EF01-41569723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87163-690F-A638-3675-1D473370C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E8AD4-1D20-6A95-822C-A3F64764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9E175-B6D5-129E-DA87-4235D835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59BF4-8C96-1933-DE97-F8FB34149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83E69-3874-FEC8-E7C6-91E2B355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0E116-B99E-A1BD-E14E-48520DE9E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CC2AB-2DF5-7531-0920-85802AD7B3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378999-DF15-578C-8718-E863ECCB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F5EAE8-6590-D5DF-5E1C-C7B096D4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8634FB-8F04-B919-3B49-9525C614C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33052-865F-258E-36F1-A2033496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97765-5AA4-8999-175E-AC470C74A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502FF-FCB6-0D8B-2AB9-0936C14B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DE65E-CF4E-21F0-B2CD-57718D82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22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8A52DD-8871-BCC2-9D5F-190A43C3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9EB5B-AD5F-0C69-A8C0-D5DE87D9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B44E6-11B8-FD72-93B3-EE25D900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90C09-7495-436F-4206-0E3F4B74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D8832-A0C4-F204-EEB0-59C4E9F0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6777E-7C3D-3674-2219-EA7762AAF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845A2-91AD-61FB-75EF-402E498A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E6305-7746-C06B-7DC6-9C0B3D451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A686E-4E46-2451-9C02-80845E9C7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2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4CCB1-0188-CA37-E8E3-4B4161806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ACF071-CB25-E29E-44D3-F93F13A57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9BF5-14D8-615F-CD2F-7F666ADBD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6942F-4337-35EF-0A58-6FE57980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D98CF-0F74-EAC3-1D8F-D032C0B9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63EE7-D5DB-FAE0-F6C4-74C29287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4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62DA2-F151-FA79-BAD4-8EE500EB5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D6A18-B23A-7965-62FF-4777FD50E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71276-1FA7-1935-1B39-74F3050B96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79C58-8C07-4A40-923B-94342DE836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4E90-101B-9D11-9244-5476860BA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34225-40E5-DEE6-F18F-66FC0F0D2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51FA1-649E-4183-AFB7-737879B8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6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B84E-1F1A-A72A-ED01-4A6F387CA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D96BA-B899-7327-4C74-6C1010F73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211" y="3955367"/>
            <a:ext cx="7742217" cy="1044896"/>
          </a:xfrm>
        </p:spPr>
        <p:txBody>
          <a:bodyPr/>
          <a:lstStyle/>
          <a:p>
            <a:r>
              <a:rPr lang="en-US" dirty="0"/>
              <a:t>Splits – MC/MA</a:t>
            </a:r>
          </a:p>
        </p:txBody>
      </p:sp>
    </p:spTree>
    <p:extLst>
      <p:ext uri="{BB962C8B-B14F-4D97-AF65-F5344CB8AC3E}">
        <p14:creationId xmlns:p14="http://schemas.microsoft.com/office/powerpoint/2010/main" val="415358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EB4D-0B97-4E31-7DEF-A2B3B7C1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MC/MA Do’s and Don’ts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BBC01-D3D3-2FAE-D087-B6F652880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30425"/>
            <a:ext cx="5181600" cy="4123230"/>
          </a:xfrm>
        </p:spPr>
        <p:txBody>
          <a:bodyPr/>
          <a:lstStyle/>
          <a:p>
            <a:r>
              <a:rPr lang="en-US" sz="2000" dirty="0"/>
              <a:t>Verify the lengths before bid</a:t>
            </a:r>
          </a:p>
          <a:p>
            <a:r>
              <a:rPr lang="en-US" sz="2000" dirty="0"/>
              <a:t>Verify the pipe sizes</a:t>
            </a:r>
          </a:p>
          <a:p>
            <a:r>
              <a:rPr lang="en-US" sz="2000" dirty="0"/>
              <a:t>Contact Apps if you need sizing</a:t>
            </a:r>
          </a:p>
          <a:p>
            <a:r>
              <a:rPr lang="en-US" sz="2000" dirty="0"/>
              <a:t>Verify clearances </a:t>
            </a:r>
            <a:r>
              <a:rPr lang="en-US" sz="2000" b="1" dirty="0"/>
              <a:t>IOM</a:t>
            </a:r>
          </a:p>
          <a:p>
            <a:r>
              <a:rPr lang="en-US" sz="2000" dirty="0"/>
              <a:t>Evacuate the system to 500 microns</a:t>
            </a:r>
          </a:p>
          <a:p>
            <a:r>
              <a:rPr lang="en-US" sz="2000" dirty="0"/>
              <a:t>Do complete start-up and document</a:t>
            </a:r>
          </a:p>
          <a:p>
            <a:r>
              <a:rPr lang="en-US" sz="2000" dirty="0"/>
              <a:t>Become knowledgeable about splits – READ OUR DOCUMENTS</a:t>
            </a:r>
          </a:p>
          <a:p>
            <a:r>
              <a:rPr lang="en-US" sz="2000" dirty="0">
                <a:effectLst/>
              </a:rPr>
              <a:t>You can add a mixing box for mixed 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air applications</a:t>
            </a: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88BF9-ED21-E3A7-F7F6-750EE098E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0425"/>
            <a:ext cx="5181600" cy="4123230"/>
          </a:xfrm>
        </p:spPr>
        <p:txBody>
          <a:bodyPr/>
          <a:lstStyle/>
          <a:p>
            <a:r>
              <a:rPr lang="en-US" sz="2000" dirty="0"/>
              <a:t>Don’t assume the line length</a:t>
            </a:r>
          </a:p>
          <a:p>
            <a:r>
              <a:rPr lang="en-US" sz="2000" dirty="0"/>
              <a:t>Don’t assume the contractor knows</a:t>
            </a:r>
          </a:p>
          <a:p>
            <a:r>
              <a:rPr lang="en-US" sz="2000" dirty="0"/>
              <a:t>We don’t do heat recovery</a:t>
            </a:r>
          </a:p>
          <a:p>
            <a:r>
              <a:rPr lang="en-US" sz="2000" dirty="0"/>
              <a:t>Our units will </a:t>
            </a:r>
            <a:r>
              <a:rPr lang="en-US" sz="2000" b="1" dirty="0"/>
              <a:t>NOT</a:t>
            </a:r>
            <a:r>
              <a:rPr lang="en-US" sz="2000" dirty="0"/>
              <a:t> fit through a 36” door</a:t>
            </a:r>
          </a:p>
          <a:p>
            <a:r>
              <a:rPr lang="en-US" sz="2000" dirty="0"/>
              <a:t>Don’t call service without a report</a:t>
            </a:r>
          </a:p>
          <a:p>
            <a:r>
              <a:rPr lang="en-US" sz="2000" dirty="0"/>
              <a:t>Don’t exceed the recommended equivalent lengths. </a:t>
            </a:r>
            <a:r>
              <a:rPr lang="en-US" sz="2000" dirty="0">
                <a:effectLst/>
              </a:rPr>
              <a:t>100 feet for heat pumps, 150 feet for straight cooling</a:t>
            </a:r>
          </a:p>
          <a:p>
            <a:r>
              <a:rPr lang="en-US" sz="2000" dirty="0">
                <a:effectLst/>
              </a:rPr>
              <a:t>We do NOT offer heat recovery in splits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2B94E-1470-03BF-E271-88A9BDAA99DE}"/>
              </a:ext>
            </a:extLst>
          </p:cNvPr>
          <p:cNvSpPr txBox="1"/>
          <p:nvPr/>
        </p:nvSpPr>
        <p:spPr>
          <a:xfrm>
            <a:off x="838200" y="1328738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29A7F-39D7-1342-B4E1-7F8386AB427B}"/>
              </a:ext>
            </a:extLst>
          </p:cNvPr>
          <p:cNvSpPr txBox="1"/>
          <p:nvPr/>
        </p:nvSpPr>
        <p:spPr>
          <a:xfrm>
            <a:off x="6172200" y="1328738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B2E670-A5BD-48B1-F2E7-3677D75728F1}"/>
              </a:ext>
            </a:extLst>
          </p:cNvPr>
          <p:cNvCxnSpPr/>
          <p:nvPr/>
        </p:nvCxnSpPr>
        <p:spPr>
          <a:xfrm>
            <a:off x="1133475" y="1842433"/>
            <a:ext cx="1022032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9E784F-4F53-9A10-DBB1-59FE367EC9EE}"/>
              </a:ext>
            </a:extLst>
          </p:cNvPr>
          <p:cNvCxnSpPr/>
          <p:nvPr/>
        </p:nvCxnSpPr>
        <p:spPr>
          <a:xfrm>
            <a:off x="5886450" y="1842433"/>
            <a:ext cx="0" cy="35296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462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EB4D-0B97-4E31-7DEF-A2B3B7C1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MC/MA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DDEC23A-586E-2FA2-DD32-66649839C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92" y="254642"/>
            <a:ext cx="4579015" cy="58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81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EB4D-0B97-4E31-7DEF-A2B3B7C1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MC/MA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30F17D5-5901-87FD-C284-A0F2ADC47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"/>
          <a:stretch/>
        </p:blipFill>
        <p:spPr>
          <a:xfrm>
            <a:off x="3677069" y="365126"/>
            <a:ext cx="5032843" cy="56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1B4-D77D-4C9A-55CD-843DC319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845" y="2368380"/>
            <a:ext cx="7742217" cy="212123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432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1053-5A27-8DED-D9B5-5A258D1A8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to Love Splits</a:t>
            </a:r>
          </a:p>
        </p:txBody>
      </p:sp>
      <p:pic>
        <p:nvPicPr>
          <p:cNvPr id="4" name="Picture 3" descr="MA-MC">
            <a:extLst>
              <a:ext uri="{FF2B5EF4-FFF2-40B4-BE49-F238E27FC236}">
                <a16:creationId xmlns:a16="http://schemas.microsoft.com/office/drawing/2014/main" id="{CE528542-DDD4-2247-F668-AA8279B36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3"/>
          <a:stretch/>
        </p:blipFill>
        <p:spPr bwMode="auto">
          <a:xfrm>
            <a:off x="2729900" y="1134319"/>
            <a:ext cx="7101737" cy="381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B6F714-8A0E-AD80-AA8E-6646332646BE}"/>
              </a:ext>
            </a:extLst>
          </p:cNvPr>
          <p:cNvSpPr txBox="1">
            <a:spLocks/>
          </p:cNvSpPr>
          <p:nvPr/>
        </p:nvSpPr>
        <p:spPr>
          <a:xfrm>
            <a:off x="1022968" y="49539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775473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1053-5A27-8DED-D9B5-5A258D1A8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MC/MA</a:t>
            </a:r>
          </a:p>
        </p:txBody>
      </p:sp>
      <p:pic>
        <p:nvPicPr>
          <p:cNvPr id="4" name="Picture 3" descr="MA-MC">
            <a:extLst>
              <a:ext uri="{FF2B5EF4-FFF2-40B4-BE49-F238E27FC236}">
                <a16:creationId xmlns:a16="http://schemas.microsoft.com/office/drawing/2014/main" id="{CE528542-DDD4-2247-F668-AA8279B36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3"/>
          <a:stretch/>
        </p:blipFill>
        <p:spPr bwMode="auto">
          <a:xfrm>
            <a:off x="7333576" y="365125"/>
            <a:ext cx="4563149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C3D0CB-295E-7D28-71B8-689CFA4FFCDB}"/>
              </a:ext>
            </a:extLst>
          </p:cNvPr>
          <p:cNvSpPr txBox="1"/>
          <p:nvPr/>
        </p:nvSpPr>
        <p:spPr>
          <a:xfrm>
            <a:off x="838200" y="1027906"/>
            <a:ext cx="839247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Capacity from 3.5 - 80 Tons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Optional Heat Pump Operation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Airflow from 500 - 15,000 CFM (Outdoor Air)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Hinged, Double-Walled Access Doors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6-Row Intertwined Air Coils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Modulating Reheat Circuit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Switchable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SubCooling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Circuit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Scroll Compressors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(Optional Lead VFD)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INVERTER COMPRESSOR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All-Digital Controls with BAS 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Drive EC Plenum Supply Blowers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Aluminum and Galvanized Steel Cabinet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MicroChannel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Condenser Coils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Drive EC Condenser Fans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 Service Access 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Optional 10,000 Hour Corrosion Protection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Dedicated Outdoor Air or Recirculating Comfort Cooling Operation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2” Double-Wall Foam Insulated Construction (R-13)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 circuit 042-072  Dual circuit 096-420</a:t>
            </a:r>
          </a:p>
        </p:txBody>
      </p:sp>
    </p:spTree>
    <p:extLst>
      <p:ext uri="{BB962C8B-B14F-4D97-AF65-F5344CB8AC3E}">
        <p14:creationId xmlns:p14="http://schemas.microsoft.com/office/powerpoint/2010/main" val="287908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1053-5A27-8DED-D9B5-5A258D1A8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MC/MA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05449D05-E339-5C23-F4C1-0F41EC034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4" t="22293" r="27141" b="21603"/>
          <a:stretch/>
        </p:blipFill>
        <p:spPr>
          <a:xfrm>
            <a:off x="3032567" y="252053"/>
            <a:ext cx="2696901" cy="2335282"/>
          </a:xfrm>
          <a:prstGeom prst="rect">
            <a:avLst/>
          </a:prstGeom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45372B7F-FA04-A4E9-AF4A-66609B7FF8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3063" r="23436" b="15145"/>
          <a:stretch/>
        </p:blipFill>
        <p:spPr>
          <a:xfrm>
            <a:off x="6991109" y="277792"/>
            <a:ext cx="2835797" cy="2437122"/>
          </a:xfrm>
          <a:prstGeom prst="rect">
            <a:avLst/>
          </a:prstGeom>
        </p:spPr>
      </p:pic>
      <p:pic>
        <p:nvPicPr>
          <p:cNvPr id="7" name="Picture 6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D18055E3-D597-F01A-018A-07595B117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16150" r="22408" b="23130"/>
          <a:stretch/>
        </p:blipFill>
        <p:spPr>
          <a:xfrm>
            <a:off x="2936111" y="3109598"/>
            <a:ext cx="3159889" cy="2473064"/>
          </a:xfrm>
          <a:prstGeom prst="rect">
            <a:avLst/>
          </a:prstGeom>
        </p:spPr>
      </p:pic>
      <p:pic>
        <p:nvPicPr>
          <p:cNvPr id="8" name="Picture 7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00939E76-4596-139F-3F86-A6D464CE1C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18469" r="20316" b="23273"/>
          <a:stretch/>
        </p:blipFill>
        <p:spPr>
          <a:xfrm>
            <a:off x="6946802" y="3235202"/>
            <a:ext cx="3298785" cy="2372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0AA39C-62B0-38E6-6F66-03C3C9BADDD6}"/>
              </a:ext>
            </a:extLst>
          </p:cNvPr>
          <p:cNvSpPr txBox="1"/>
          <p:nvPr/>
        </p:nvSpPr>
        <p:spPr>
          <a:xfrm>
            <a:off x="3791213" y="2612687"/>
            <a:ext cx="183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 CABINET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8A589-1C0E-3E73-7FFC-A45A1F419DB6}"/>
              </a:ext>
            </a:extLst>
          </p:cNvPr>
          <p:cNvSpPr txBox="1"/>
          <p:nvPr/>
        </p:nvSpPr>
        <p:spPr>
          <a:xfrm>
            <a:off x="7826478" y="2714914"/>
            <a:ext cx="173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 CABINET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9DD92F-101D-28F5-29AB-B1B419DBA1B6}"/>
              </a:ext>
            </a:extLst>
          </p:cNvPr>
          <p:cNvSpPr txBox="1"/>
          <p:nvPr/>
        </p:nvSpPr>
        <p:spPr>
          <a:xfrm>
            <a:off x="3791213" y="5608014"/>
            <a:ext cx="158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 CABINET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1CE4C9-27E0-F23E-B596-247101360A91}"/>
              </a:ext>
            </a:extLst>
          </p:cNvPr>
          <p:cNvSpPr txBox="1"/>
          <p:nvPr/>
        </p:nvSpPr>
        <p:spPr>
          <a:xfrm>
            <a:off x="7775679" y="5608014"/>
            <a:ext cx="1641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CABINET</a:t>
            </a:r>
          </a:p>
        </p:txBody>
      </p:sp>
    </p:spTree>
    <p:extLst>
      <p:ext uri="{BB962C8B-B14F-4D97-AF65-F5344CB8AC3E}">
        <p14:creationId xmlns:p14="http://schemas.microsoft.com/office/powerpoint/2010/main" val="2398211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F8744-F2F9-619F-2FA8-C8EB2F3F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MC/MA</a:t>
            </a: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AB7936F0-8BEC-32FD-5694-1FDA5FF93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" y="907137"/>
            <a:ext cx="5441897" cy="4081423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94317F6-4F5A-84EA-2E3D-A65425953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03" y="585787"/>
            <a:ext cx="5753471" cy="4315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916878-BC4A-1542-2C9B-BE735A4060C2}"/>
              </a:ext>
            </a:extLst>
          </p:cNvPr>
          <p:cNvSpPr txBox="1"/>
          <p:nvPr/>
        </p:nvSpPr>
        <p:spPr>
          <a:xfrm>
            <a:off x="2549644" y="4700835"/>
            <a:ext cx="3786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HORIZONTAL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FBECF-0BBA-F50D-0254-E18E1B550DA6}"/>
              </a:ext>
            </a:extLst>
          </p:cNvPr>
          <p:cNvSpPr txBox="1"/>
          <p:nvPr/>
        </p:nvSpPr>
        <p:spPr>
          <a:xfrm>
            <a:off x="7510635" y="4800863"/>
            <a:ext cx="3786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VERTICAL</a:t>
            </a:r>
          </a:p>
        </p:txBody>
      </p:sp>
    </p:spTree>
    <p:extLst>
      <p:ext uri="{BB962C8B-B14F-4D97-AF65-F5344CB8AC3E}">
        <p14:creationId xmlns:p14="http://schemas.microsoft.com/office/powerpoint/2010/main" val="414245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63ED-4BB6-E8D6-DA7F-38AFBE8B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MC/MA</a:t>
            </a:r>
          </a:p>
        </p:txBody>
      </p:sp>
      <p:pic>
        <p:nvPicPr>
          <p:cNvPr id="5" name="Content Placeholder 4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FE24CE2F-9765-0555-4ED4-FAD0B6888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67" y="613612"/>
            <a:ext cx="7025884" cy="5269414"/>
          </a:xfrm>
        </p:spPr>
      </p:pic>
    </p:spTree>
    <p:extLst>
      <p:ext uri="{BB962C8B-B14F-4D97-AF65-F5344CB8AC3E}">
        <p14:creationId xmlns:p14="http://schemas.microsoft.com/office/powerpoint/2010/main" val="419269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49D54-ACA2-8515-4553-7C99CDD9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MC/MA</a:t>
            </a:r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24F8480-96BA-9B57-0320-F86254924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30" y="333920"/>
            <a:ext cx="8211940" cy="6158955"/>
          </a:xfrm>
        </p:spPr>
      </p:pic>
    </p:spTree>
    <p:extLst>
      <p:ext uri="{BB962C8B-B14F-4D97-AF65-F5344CB8AC3E}">
        <p14:creationId xmlns:p14="http://schemas.microsoft.com/office/powerpoint/2010/main" val="3973261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3B811-A0F3-EB36-09A7-A9E9CD8A5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MC/MA</a:t>
            </a:r>
          </a:p>
        </p:txBody>
      </p:sp>
      <p:pic>
        <p:nvPicPr>
          <p:cNvPr id="5" name="Content Placeholder 4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897CA142-657D-73F0-34C4-438AEB9DE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01" y="280561"/>
            <a:ext cx="8221798" cy="6577439"/>
          </a:xfrm>
        </p:spPr>
      </p:pic>
    </p:spTree>
    <p:extLst>
      <p:ext uri="{BB962C8B-B14F-4D97-AF65-F5344CB8AC3E}">
        <p14:creationId xmlns:p14="http://schemas.microsoft.com/office/powerpoint/2010/main" val="4265744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28050-B918-764F-297F-65F4168A9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MC/MA</a:t>
            </a:r>
          </a:p>
        </p:txBody>
      </p:sp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7767953A-E616-250F-32C2-F4FE7200B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67279"/>
            <a:ext cx="3392583" cy="452344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0879792-6DD7-BFF0-A6D7-4829DC752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34" y="1167278"/>
            <a:ext cx="3392583" cy="4523444"/>
          </a:xfrm>
          <a:prstGeom prst="rect">
            <a:avLst/>
          </a:prstGeom>
        </p:spPr>
      </p:pic>
      <p:pic>
        <p:nvPicPr>
          <p:cNvPr id="9" name="Picture 8" descr="A picture containing miller&#10;&#10;Description automatically generated">
            <a:extLst>
              <a:ext uri="{FF2B5EF4-FFF2-40B4-BE49-F238E27FC236}">
                <a16:creationId xmlns:a16="http://schemas.microsoft.com/office/drawing/2014/main" id="{39D2919D-9D77-C0B8-9C24-B2ED50979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68" y="1167278"/>
            <a:ext cx="3392583" cy="45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26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Office PowerPoint</Application>
  <PresentationFormat>Widescreen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Rift</vt:lpstr>
      <vt:lpstr>Office Theme</vt:lpstr>
      <vt:lpstr>REP TRAINING</vt:lpstr>
      <vt:lpstr>Learn to Love Splits</vt:lpstr>
      <vt:lpstr>MC/MA</vt:lpstr>
      <vt:lpstr>MC/MA</vt:lpstr>
      <vt:lpstr>MC/MA</vt:lpstr>
      <vt:lpstr>MC/MA</vt:lpstr>
      <vt:lpstr>MC/MA</vt:lpstr>
      <vt:lpstr>MC/MA</vt:lpstr>
      <vt:lpstr>MC/MA</vt:lpstr>
      <vt:lpstr>MC/MA Do’s and Don’ts</vt:lpstr>
      <vt:lpstr>MC/MA</vt:lpstr>
      <vt:lpstr>MC/MA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 TRAINING</dc:title>
  <dc:creator>Shelly Boyd-Fairless</dc:creator>
  <cp:lastModifiedBy>Shelly Boyd-Fairless</cp:lastModifiedBy>
  <cp:revision>1</cp:revision>
  <dcterms:created xsi:type="dcterms:W3CDTF">2023-10-17T21:06:22Z</dcterms:created>
  <dcterms:modified xsi:type="dcterms:W3CDTF">2023-10-17T21:07:19Z</dcterms:modified>
</cp:coreProperties>
</file>