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4D97-359C-BDED-F753-977400A96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50279-34DD-A61D-ABF5-107259528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FB4D0-3312-5876-912F-FD7E22A9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A4ED-0449-BA69-F3C8-ADB973D9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4767F-063B-2338-F228-481C485F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BBC6-3033-C09B-C131-2019898F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F9612-C099-14D4-D120-9B7307EC6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092-39ED-3490-3E84-7C17CDFC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C9B42-F1BC-3B75-6623-E4321860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3409-6312-36DC-D10E-140C1668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C68EA-842A-DD46-1118-8D39FEB32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813B7-EE49-29A6-F986-90104E71C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42EAF-A52B-4F61-D30C-CDA9D948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C99C4-E657-AB7E-03CC-F652B1A5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45D7B-8C12-63A9-6DE7-142C9088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A7B1C3-1C4D-C057-563D-9E3378EF8FBA}"/>
              </a:ext>
            </a:extLst>
          </p:cNvPr>
          <p:cNvSpPr/>
          <p:nvPr userDrawn="1"/>
        </p:nvSpPr>
        <p:spPr>
          <a:xfrm>
            <a:off x="-203200" y="-57150"/>
            <a:ext cx="8713457" cy="697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8F48865-905D-7C4C-FDDB-2D3A7689F929}"/>
              </a:ext>
            </a:extLst>
          </p:cNvPr>
          <p:cNvSpPr/>
          <p:nvPr userDrawn="1"/>
        </p:nvSpPr>
        <p:spPr>
          <a:xfrm rot="2981">
            <a:off x="383211" y="3722062"/>
            <a:ext cx="8127049" cy="2476"/>
          </a:xfrm>
          <a:prstGeom prst="line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7E30594-DF3D-C289-EA4D-63E25D675626}"/>
              </a:ext>
            </a:extLst>
          </p:cNvPr>
          <p:cNvGrpSpPr/>
          <p:nvPr userDrawn="1"/>
        </p:nvGrpSpPr>
        <p:grpSpPr>
          <a:xfrm>
            <a:off x="8463831" y="-57150"/>
            <a:ext cx="3992526" cy="6972300"/>
            <a:chOff x="2277951" y="2339473"/>
            <a:chExt cx="5323368" cy="929640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0305475D-7392-6FD6-581D-CABB9CE6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547" r="47372"/>
            <a:stretch>
              <a:fillRect/>
            </a:stretch>
          </p:blipFill>
          <p:spPr>
            <a:xfrm>
              <a:off x="2277951" y="2339473"/>
              <a:ext cx="5323368" cy="9296400"/>
            </a:xfrm>
            <a:prstGeom prst="rect">
              <a:avLst/>
            </a:prstGeom>
          </p:spPr>
        </p:pic>
      </p:grp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5BBFCB4E-FF1E-8109-D014-BC34FEB5E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2" y="394478"/>
            <a:ext cx="3377191" cy="55168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FAE5575-1154-6B04-16DA-2D95FF7DB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1" y="2766218"/>
            <a:ext cx="7742217" cy="904701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FC7742-22CC-6C12-E57E-9D46262D5B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3211" y="3955367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FA1F9F-CA00-0FD4-BF27-61480DBF30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83211" y="5247619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Optional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253796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67F5A-1A31-C57C-8D84-52D46210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37C9BD-EDDB-4B37-D717-948C1C79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1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447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7AFC87-5A3A-2AB0-766B-8D042CB36B20}"/>
              </a:ext>
            </a:extLst>
          </p:cNvPr>
          <p:cNvGrpSpPr/>
          <p:nvPr userDrawn="1"/>
        </p:nvGrpSpPr>
        <p:grpSpPr>
          <a:xfrm>
            <a:off x="0" y="-177145"/>
            <a:ext cx="12265209" cy="6273145"/>
            <a:chOff x="0" y="55940"/>
            <a:chExt cx="24396700" cy="958107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E272101-BEF4-ED1A-6533-6B8CA744D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" t="32453" r="-597" b="15184"/>
            <a:stretch/>
          </p:blipFill>
          <p:spPr>
            <a:xfrm>
              <a:off x="0" y="55940"/>
              <a:ext cx="24396700" cy="9581071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714C495-58EB-5D92-B814-CCC2064856B3}"/>
              </a:ext>
            </a:extLst>
          </p:cNvPr>
          <p:cNvGrpSpPr/>
          <p:nvPr userDrawn="1"/>
        </p:nvGrpSpPr>
        <p:grpSpPr>
          <a:xfrm>
            <a:off x="2079090" y="1653748"/>
            <a:ext cx="8275402" cy="2392472"/>
            <a:chOff x="0" y="0"/>
            <a:chExt cx="4271416" cy="956945"/>
          </a:xfr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44445F-4B30-B936-89FD-2079430BC7C7}"/>
                </a:ext>
              </a:extLst>
            </p:cNvPr>
            <p:cNvSpPr/>
            <p:nvPr/>
          </p:nvSpPr>
          <p:spPr>
            <a:xfrm>
              <a:off x="0" y="0"/>
              <a:ext cx="4271416" cy="956945"/>
            </a:xfrm>
            <a:custGeom>
              <a:avLst/>
              <a:gdLst/>
              <a:ahLst/>
              <a:cxnLst/>
              <a:rect l="l" t="t" r="r" b="b"/>
              <a:pathLst>
                <a:path w="4271416" h="956945">
                  <a:moveTo>
                    <a:pt x="0" y="0"/>
                  </a:moveTo>
                  <a:lnTo>
                    <a:pt x="4271416" y="0"/>
                  </a:lnTo>
                  <a:lnTo>
                    <a:pt x="4271416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80000"/>
              </a:schemeClr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EC19D4C-9485-A4CD-DC9B-231A8F122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45" y="1924981"/>
            <a:ext cx="7742217" cy="2121239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</p:spTree>
    <p:extLst>
      <p:ext uri="{BB962C8B-B14F-4D97-AF65-F5344CB8AC3E}">
        <p14:creationId xmlns:p14="http://schemas.microsoft.com/office/powerpoint/2010/main" val="315297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D135-A226-C134-831D-40604EB8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A2F77-7E43-0BF1-1A9C-3E203CA2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39E9F-C761-1D74-4A0C-46DF0E9F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962C9-4FAD-9740-960F-D6948117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54566-2D9C-E1E2-A55B-6A313EA7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6A03-4627-420F-0F80-43C9A963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EC682-814E-F9AF-F03D-8668DFF4D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A5BB-C82A-1244-2686-667E9CFE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82277-CDF2-E130-D261-163AD189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660B-D74A-03BE-0913-3D99160E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2CE7-CD52-D50F-3BDD-3434D5A7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766EA-20D4-13F2-5FF4-2A27B3CAF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4D0BC-97E7-DFC9-C4B4-8807EF26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829CB-8179-AD04-1830-E3256DD7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F212-02C5-0822-DBA4-7475D287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C0A3C-712D-210F-458B-482CE817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7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D11A-00AB-ACFF-3055-F9D0684E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541B-08C4-508E-FB5C-2DA89F72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2591D-6ABD-25A7-4414-740921223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85830-9FB7-505D-8E6E-035793A0A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7EAA09-4461-5524-231F-865D4B4E8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9D025-8927-148C-6F4B-AF11D4AF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0897E-9871-9BD2-9CE4-F36284D8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A0B0F-A051-0142-EB15-DD22445B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5DB3-3273-D3A1-4330-E6B8672D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A7C27-FA34-CF8F-ABCD-8E260D68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6FA26-D583-4783-BF9C-050C3929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EA094-DD6C-DCA7-34DE-9DA3A308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A1CDA-6CF9-5A1C-BF9E-88DEF660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B740FF-045D-A802-23E1-7B007282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6F95E-5D29-68E9-E1A7-1D1E9B16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0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EBE6-BF6C-C91F-DB8B-DCEF08E4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1D64C-4032-7DD7-3D23-0849899F1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EB23B-8A2B-0913-5632-957823855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27DD-BDC0-EFE0-8114-B883332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460C0-E50A-53FC-DCC3-187C10F0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A8BAE-5254-3AC7-A438-8421E940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3075-87C0-0345-2A7E-EEA4CE34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12DE3-6383-B4E3-3955-A0AD5B7B3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300EE-3182-3F01-A44F-9D449166C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5AF5-E277-4A0E-32D7-C240477E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33627-85E0-E152-331B-5DA396AD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AFFF-557F-11E3-D4B4-E4B588E8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4FCFB-C38D-DCA9-367F-A8F3FDB3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2FA49-2466-8C89-91B4-1FB3D0315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AF652-6960-79E8-E180-FB316281D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C5616-B44F-4EB0-862C-A400309E2B6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9F156-0763-7893-735F-70A6EACD0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057AE-7329-375E-0335-A14DA1DE6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C22D-B6A8-4D8D-957E-B1C74533F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84E-1F1A-A72A-ED01-4A6F387C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96BA-B899-7327-4C74-6C1010F7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11" y="3955367"/>
            <a:ext cx="7742217" cy="1044896"/>
          </a:xfrm>
        </p:spPr>
        <p:txBody>
          <a:bodyPr/>
          <a:lstStyle/>
          <a:p>
            <a:r>
              <a:rPr lang="en-US" dirty="0"/>
              <a:t>Model MI</a:t>
            </a:r>
          </a:p>
        </p:txBody>
      </p:sp>
    </p:spTree>
    <p:extLst>
      <p:ext uri="{BB962C8B-B14F-4D97-AF65-F5344CB8AC3E}">
        <p14:creationId xmlns:p14="http://schemas.microsoft.com/office/powerpoint/2010/main" val="156305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E9F6E-878E-3D39-CAD7-3BFAF2C34EC0}"/>
              </a:ext>
            </a:extLst>
          </p:cNvPr>
          <p:cNvSpPr txBox="1"/>
          <p:nvPr/>
        </p:nvSpPr>
        <p:spPr>
          <a:xfrm>
            <a:off x="838199" y="1315611"/>
            <a:ext cx="5133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 Controls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Hour Corrosion Protection Option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Coil Options for Pre-Heat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Cabinet Sizes – Won’t Fit Through Standard Doors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text, refrigerator, indoor, cabinet&#10;&#10;Description automatically generated">
            <a:extLst>
              <a:ext uri="{FF2B5EF4-FFF2-40B4-BE49-F238E27FC236}">
                <a16:creationId xmlns:a16="http://schemas.microsoft.com/office/drawing/2014/main" id="{9CF7895E-E046-9D09-5FC7-0A0882EE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00" y="365125"/>
            <a:ext cx="3877800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68F2CB-16CA-0614-F24C-AA8D477DF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0643"/>
            <a:ext cx="4569122" cy="3426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8F1C9-15B9-D12F-1935-4E6EDF824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94" y="776353"/>
            <a:ext cx="5559472" cy="3719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6E2F0-5EC5-669B-20AE-AB19C1099AE2}"/>
              </a:ext>
            </a:extLst>
          </p:cNvPr>
          <p:cNvSpPr txBox="1"/>
          <p:nvPr/>
        </p:nvSpPr>
        <p:spPr>
          <a:xfrm>
            <a:off x="2528903" y="4440853"/>
            <a:ext cx="1992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CABINET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82.5 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53.25 DEEP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 HIGH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04565-52A3-645C-9D04-26C5813916DD}"/>
              </a:ext>
            </a:extLst>
          </p:cNvPr>
          <p:cNvSpPr txBox="1"/>
          <p:nvPr/>
        </p:nvSpPr>
        <p:spPr>
          <a:xfrm>
            <a:off x="8403923" y="4440853"/>
            <a:ext cx="209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 CABINET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99.5 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53.25 DEEP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96.25 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52AE1-3F32-1456-AB4C-6BFE301BC241}"/>
              </a:ext>
            </a:extLst>
          </p:cNvPr>
          <p:cNvSpPr txBox="1"/>
          <p:nvPr/>
        </p:nvSpPr>
        <p:spPr>
          <a:xfrm>
            <a:off x="4520913" y="1229023"/>
            <a:ext cx="280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MODULAR</a:t>
            </a:r>
          </a:p>
        </p:txBody>
      </p:sp>
    </p:spTree>
    <p:extLst>
      <p:ext uri="{BB962C8B-B14F-4D97-AF65-F5344CB8AC3E}">
        <p14:creationId xmlns:p14="http://schemas.microsoft.com/office/powerpoint/2010/main" val="20641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use a MI 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073D-D44E-4751-3989-C47C5400A79B}"/>
              </a:ext>
            </a:extLst>
          </p:cNvPr>
          <p:cNvSpPr txBox="1"/>
          <p:nvPr/>
        </p:nvSpPr>
        <p:spPr>
          <a:xfrm>
            <a:off x="838199" y="1315611"/>
            <a:ext cx="51339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Multi-Story Office Buildings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Source Heat Pump Jobs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Geothermal Jobs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Interior Spaces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9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489C-9244-5296-6421-D05F4CE1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370" y="2368380"/>
            <a:ext cx="7742217" cy="2121239"/>
          </a:xfrm>
        </p:spPr>
        <p:txBody>
          <a:bodyPr/>
          <a:lstStyle/>
          <a:p>
            <a:r>
              <a:rPr lang="en-US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8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46E95-F678-FC3D-99D0-A44C0E44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78" y="640080"/>
            <a:ext cx="4791724" cy="5070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E9F6E-878E-3D39-CAD7-3BFAF2C34EC0}"/>
              </a:ext>
            </a:extLst>
          </p:cNvPr>
          <p:cNvSpPr txBox="1"/>
          <p:nvPr/>
        </p:nvSpPr>
        <p:spPr>
          <a:xfrm>
            <a:off x="838200" y="1306086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CFM 1500-7000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10-45 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Row Intertwined Coil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Switchable Subcooling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ECM Fans Only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Discharge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4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FEB2-4C3B-B0FF-FE79-7E587C75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E680470-25BE-4B32-26B4-A5E617023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27" y="-138556"/>
            <a:ext cx="8173673" cy="6538940"/>
          </a:xfrm>
        </p:spPr>
      </p:pic>
    </p:spTree>
    <p:extLst>
      <p:ext uri="{BB962C8B-B14F-4D97-AF65-F5344CB8AC3E}">
        <p14:creationId xmlns:p14="http://schemas.microsoft.com/office/powerpoint/2010/main" val="150735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DA6B-229B-E0E9-1DDB-D243CAE3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DA82DF-1219-D120-B2B3-13B438ED2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5" y="365124"/>
            <a:ext cx="7535998" cy="6028799"/>
          </a:xfrm>
        </p:spPr>
      </p:pic>
    </p:spTree>
    <p:extLst>
      <p:ext uri="{BB962C8B-B14F-4D97-AF65-F5344CB8AC3E}">
        <p14:creationId xmlns:p14="http://schemas.microsoft.com/office/powerpoint/2010/main" val="339182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A3DE-B2AF-D28B-E01C-AC0F663A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9FD8256-F95F-1292-047B-CF5D840CC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01" y="-220370"/>
            <a:ext cx="8662846" cy="6930277"/>
          </a:xfrm>
        </p:spPr>
      </p:pic>
    </p:spTree>
    <p:extLst>
      <p:ext uri="{BB962C8B-B14F-4D97-AF65-F5344CB8AC3E}">
        <p14:creationId xmlns:p14="http://schemas.microsoft.com/office/powerpoint/2010/main" val="277880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27CD-B8ED-40D1-834B-4FFBDD49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8BE34E9-D453-F750-106E-AE778390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22" y="-288758"/>
            <a:ext cx="8722892" cy="6978315"/>
          </a:xfrm>
        </p:spPr>
      </p:pic>
    </p:spTree>
    <p:extLst>
      <p:ext uri="{BB962C8B-B14F-4D97-AF65-F5344CB8AC3E}">
        <p14:creationId xmlns:p14="http://schemas.microsoft.com/office/powerpoint/2010/main" val="168607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C771-FCA1-DA4E-37FD-A7BF0E79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pic>
        <p:nvPicPr>
          <p:cNvPr id="5" name="Content Placeholder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1D80595-8CFD-8886-1C5E-D9E1F4D29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38" y="-71476"/>
            <a:ext cx="8751188" cy="7000951"/>
          </a:xfrm>
        </p:spPr>
      </p:pic>
    </p:spTree>
    <p:extLst>
      <p:ext uri="{BB962C8B-B14F-4D97-AF65-F5344CB8AC3E}">
        <p14:creationId xmlns:p14="http://schemas.microsoft.com/office/powerpoint/2010/main" val="185621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E9F6E-878E-3D39-CAD7-3BFAF2C34EC0}"/>
              </a:ext>
            </a:extLst>
          </p:cNvPr>
          <p:cNvSpPr txBox="1"/>
          <p:nvPr/>
        </p:nvSpPr>
        <p:spPr>
          <a:xfrm>
            <a:off x="838199" y="1315611"/>
            <a:ext cx="5133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2” Double Wall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Cooled or Water Cooled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Pair with Our MC Condensers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Galvanized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text, indoor, kitchen appliance, miller&#10;&#10;Description automatically generated">
            <a:extLst>
              <a:ext uri="{FF2B5EF4-FFF2-40B4-BE49-F238E27FC236}">
                <a16:creationId xmlns:a16="http://schemas.microsoft.com/office/drawing/2014/main" id="{01D2E7AD-5455-A1E9-BA5D-0CE98337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35" y="469369"/>
            <a:ext cx="3498532" cy="5417081"/>
          </a:xfrm>
          <a:prstGeom prst="rect">
            <a:avLst/>
          </a:prstGeom>
        </p:spPr>
      </p:pic>
      <p:pic>
        <p:nvPicPr>
          <p:cNvPr id="6" name="Picture 5" descr="A picture containing indoor, kitchen, kitchen appliance, appliance&#10;&#10;Description automatically generated">
            <a:extLst>
              <a:ext uri="{FF2B5EF4-FFF2-40B4-BE49-F238E27FC236}">
                <a16:creationId xmlns:a16="http://schemas.microsoft.com/office/drawing/2014/main" id="{A44CA688-ABB0-DE17-FF65-11102F371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12542"/>
          <a:stretch/>
        </p:blipFill>
        <p:spPr>
          <a:xfrm>
            <a:off x="4113178" y="3733800"/>
            <a:ext cx="3480157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8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6D6C-51EE-E1E3-5370-4BC589E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E9F6E-878E-3D39-CAD7-3BFAF2C34EC0}"/>
              </a:ext>
            </a:extLst>
          </p:cNvPr>
          <p:cNvSpPr txBox="1"/>
          <p:nvPr/>
        </p:nvSpPr>
        <p:spPr>
          <a:xfrm>
            <a:off x="838199" y="1315611"/>
            <a:ext cx="5133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Coils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 Compressors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other Equipment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OA Unit 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Recirculating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 Accessible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indoor, window, door, kitchen appliance&#10;&#10;Description automatically generated">
            <a:extLst>
              <a:ext uri="{FF2B5EF4-FFF2-40B4-BE49-F238E27FC236}">
                <a16:creationId xmlns:a16="http://schemas.microsoft.com/office/drawing/2014/main" id="{DC6FFAF8-8677-478D-ED1A-F38CBD098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41" y="514875"/>
            <a:ext cx="3362200" cy="4823836"/>
          </a:xfrm>
          <a:prstGeom prst="rect">
            <a:avLst/>
          </a:prstGeom>
        </p:spPr>
      </p:pic>
      <p:pic>
        <p:nvPicPr>
          <p:cNvPr id="7" name="Picture 6" descr="A picture containing indoor, window, open, oven&#10;&#10;Description automatically generated">
            <a:extLst>
              <a:ext uri="{FF2B5EF4-FFF2-40B4-BE49-F238E27FC236}">
                <a16:creationId xmlns:a16="http://schemas.microsoft.com/office/drawing/2014/main" id="{D6D8AA56-4597-4283-370A-AE564CC6C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88" y="514875"/>
            <a:ext cx="3329048" cy="49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Rift</vt:lpstr>
      <vt:lpstr>Office Theme</vt:lpstr>
      <vt:lpstr>REP TRAINING</vt:lpstr>
      <vt:lpstr>Model MI</vt:lpstr>
      <vt:lpstr>Model MI</vt:lpstr>
      <vt:lpstr>Model MI</vt:lpstr>
      <vt:lpstr>Model MI</vt:lpstr>
      <vt:lpstr>Model MI</vt:lpstr>
      <vt:lpstr>Model MI</vt:lpstr>
      <vt:lpstr>Model MI</vt:lpstr>
      <vt:lpstr>Model MI</vt:lpstr>
      <vt:lpstr>Model MI</vt:lpstr>
      <vt:lpstr>Model MI</vt:lpstr>
      <vt:lpstr>Where to use a MI Unit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 TRAINING</dc:title>
  <dc:creator>Shelly Boyd-Fairless</dc:creator>
  <cp:lastModifiedBy>Shelly Boyd-Fairless</cp:lastModifiedBy>
  <cp:revision>1</cp:revision>
  <dcterms:created xsi:type="dcterms:W3CDTF">2023-10-17T20:53:20Z</dcterms:created>
  <dcterms:modified xsi:type="dcterms:W3CDTF">2023-10-17T20:53:46Z</dcterms:modified>
</cp:coreProperties>
</file>