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6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C872-B64D-8BDF-5438-25F685299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3CA16-EE0F-217E-B41C-24293C822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42977-9AD5-00EB-3C8B-71659C41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CBDF2-961E-F9F1-240B-CB60336C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19B01-ED6A-A0DA-1341-F2AA4CEC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1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A517-4441-56F7-7C9E-63C31A01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BF770-7FF6-E33D-B04D-1F0657531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DD5B7-ACF9-BFEC-9F95-A9C12B41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674E7-9260-1D60-AD80-46ABAB9F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3A04-2835-9FAB-C3E1-DEFBDFD2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4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0ED7E-C53B-26C0-40CE-CC9C7D34C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C06B4-C1C8-DA14-C096-C7BAB385D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BF9E-249E-4434-0B00-3A8920C3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19220-911F-0EC0-F190-B5EC7B4D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99C45-C707-EA34-31C2-D823D232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A7B1C3-1C4D-C057-563D-9E3378EF8FBA}"/>
              </a:ext>
            </a:extLst>
          </p:cNvPr>
          <p:cNvSpPr/>
          <p:nvPr userDrawn="1"/>
        </p:nvSpPr>
        <p:spPr>
          <a:xfrm>
            <a:off x="-203200" y="-57150"/>
            <a:ext cx="8713457" cy="697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8F48865-905D-7C4C-FDDB-2D3A7689F929}"/>
              </a:ext>
            </a:extLst>
          </p:cNvPr>
          <p:cNvSpPr/>
          <p:nvPr userDrawn="1"/>
        </p:nvSpPr>
        <p:spPr>
          <a:xfrm rot="2981">
            <a:off x="383211" y="3722062"/>
            <a:ext cx="8127049" cy="2476"/>
          </a:xfrm>
          <a:prstGeom prst="line">
            <a:avLst/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E7E30594-DF3D-C289-EA4D-63E25D675626}"/>
              </a:ext>
            </a:extLst>
          </p:cNvPr>
          <p:cNvGrpSpPr/>
          <p:nvPr userDrawn="1"/>
        </p:nvGrpSpPr>
        <p:grpSpPr>
          <a:xfrm>
            <a:off x="8463831" y="-57150"/>
            <a:ext cx="3992526" cy="6972300"/>
            <a:chOff x="2277951" y="2339473"/>
            <a:chExt cx="5323368" cy="9296400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0305475D-7392-6FD6-581D-CABB9CE68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547" r="47372"/>
            <a:stretch>
              <a:fillRect/>
            </a:stretch>
          </p:blipFill>
          <p:spPr>
            <a:xfrm>
              <a:off x="2277951" y="2339473"/>
              <a:ext cx="5323368" cy="9296400"/>
            </a:xfrm>
            <a:prstGeom prst="rect">
              <a:avLst/>
            </a:prstGeom>
          </p:spPr>
        </p:pic>
      </p:grp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5BBFCB4E-FF1E-8109-D014-BC34FEB5E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2" y="394478"/>
            <a:ext cx="3377191" cy="55168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FAE5575-1154-6B04-16DA-2D95FF7DB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211" y="2766218"/>
            <a:ext cx="7742217" cy="904701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6649"/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 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9FC7742-22CC-6C12-E57E-9D46262D5B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3211" y="3955367"/>
            <a:ext cx="7742217" cy="108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EFA1F9F-CA00-0FD4-BF27-61480DBF30F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3211" y="5247619"/>
            <a:ext cx="7742217" cy="108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Optional Text Here</a:t>
            </a:r>
          </a:p>
        </p:txBody>
      </p:sp>
    </p:spTree>
    <p:extLst>
      <p:ext uri="{BB962C8B-B14F-4D97-AF65-F5344CB8AC3E}">
        <p14:creationId xmlns:p14="http://schemas.microsoft.com/office/powerpoint/2010/main" val="246017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767F5A-1A31-C57C-8D84-52D46210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63137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37C9BD-EDDB-4B37-D717-948C1C79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3137" cy="4081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89CE3C09-62EC-0656-FD63-40D5021EF229}"/>
              </a:ext>
            </a:extLst>
          </p:cNvPr>
          <p:cNvGrpSpPr/>
          <p:nvPr userDrawn="1"/>
        </p:nvGrpSpPr>
        <p:grpSpPr>
          <a:xfrm>
            <a:off x="8009681" y="0"/>
            <a:ext cx="4182319" cy="6176964"/>
            <a:chOff x="2277951" y="2339473"/>
            <a:chExt cx="4970892" cy="92964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731578C-E5E4-8070-7A21-FBD0E947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547" r="47372"/>
            <a:stretch>
              <a:fillRect/>
            </a:stretch>
          </p:blipFill>
          <p:spPr>
            <a:xfrm>
              <a:off x="2277951" y="2339473"/>
              <a:ext cx="4970892" cy="929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1554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7AFC87-5A3A-2AB0-766B-8D042CB36B20}"/>
              </a:ext>
            </a:extLst>
          </p:cNvPr>
          <p:cNvGrpSpPr/>
          <p:nvPr userDrawn="1"/>
        </p:nvGrpSpPr>
        <p:grpSpPr>
          <a:xfrm>
            <a:off x="0" y="-177145"/>
            <a:ext cx="12265209" cy="6273145"/>
            <a:chOff x="0" y="55940"/>
            <a:chExt cx="24396700" cy="9581071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E272101-BEF4-ED1A-6533-6B8CA744D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7" t="32453" r="-597" b="15184"/>
            <a:stretch/>
          </p:blipFill>
          <p:spPr>
            <a:xfrm>
              <a:off x="0" y="55940"/>
              <a:ext cx="24396700" cy="9581071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714C495-58EB-5D92-B814-CCC2064856B3}"/>
              </a:ext>
            </a:extLst>
          </p:cNvPr>
          <p:cNvGrpSpPr/>
          <p:nvPr userDrawn="1"/>
        </p:nvGrpSpPr>
        <p:grpSpPr>
          <a:xfrm>
            <a:off x="2079090" y="1653748"/>
            <a:ext cx="8275402" cy="2392472"/>
            <a:chOff x="0" y="0"/>
            <a:chExt cx="4271416" cy="956945"/>
          </a:xfrm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D44445F-4B30-B936-89FD-2079430BC7C7}"/>
                </a:ext>
              </a:extLst>
            </p:cNvPr>
            <p:cNvSpPr/>
            <p:nvPr/>
          </p:nvSpPr>
          <p:spPr>
            <a:xfrm>
              <a:off x="0" y="0"/>
              <a:ext cx="4271416" cy="956945"/>
            </a:xfrm>
            <a:custGeom>
              <a:avLst/>
              <a:gdLst/>
              <a:ahLst/>
              <a:cxnLst/>
              <a:rect l="l" t="t" r="r" b="b"/>
              <a:pathLst>
                <a:path w="4271416" h="956945">
                  <a:moveTo>
                    <a:pt x="0" y="0"/>
                  </a:moveTo>
                  <a:lnTo>
                    <a:pt x="4271416" y="0"/>
                  </a:lnTo>
                  <a:lnTo>
                    <a:pt x="4271416" y="956945"/>
                  </a:lnTo>
                  <a:lnTo>
                    <a:pt x="0" y="95694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0000"/>
              </a:schemeClr>
            </a:solidFill>
            <a:effectLst>
              <a:outerShdw blurRad="50800" dist="50800" dir="5400000" algn="ctr" rotWithShape="0">
                <a:srgbClr val="000000">
                  <a:alpha val="97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8EC19D4C-9485-A4CD-DC9B-231A8F122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45" y="1924981"/>
            <a:ext cx="7742217" cy="2121239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6649"/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  </a:t>
            </a:r>
          </a:p>
        </p:txBody>
      </p:sp>
    </p:spTree>
    <p:extLst>
      <p:ext uri="{BB962C8B-B14F-4D97-AF65-F5344CB8AC3E}">
        <p14:creationId xmlns:p14="http://schemas.microsoft.com/office/powerpoint/2010/main" val="40579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A4C1-58F0-A9C4-6FBB-AB9EB1C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0D98-7298-3C9D-61A5-F665A1CA6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DFFB7-05AD-CF97-9BA3-40C97ED2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45ABB-7636-F45D-7B72-0936ABCAB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6AFE-1D29-E295-BC95-17D73035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6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18DB-B781-0859-044F-8C80975F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3FC25-DA3B-DF10-8E6B-AB3DAFE14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7E5E9-3EA5-B564-0DAC-BBE72FCF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99AD4-BED2-DF58-A5F1-FEE7A030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1B5F-07F6-7E1C-176B-9ADFD754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27F0-67A8-A2C9-9413-B5D2F5C9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A9C3-2537-77D3-5EE0-DD99E9006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7E6F3-9627-4779-9B4F-5447CB20E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6132-FF47-29CE-4294-EA4C5090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21751-921C-FEB8-3B46-A8A340B7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E1A66-46B4-9A39-E8C5-C5CD478C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1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D2BE-66D0-BD02-B182-A451BF3F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1975E-4792-A96F-99B1-7D6809CA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031C-AD20-E365-8D13-9A4ED9357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26C7F-97A6-E334-2A95-7362CFD90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22A0E-8964-B7DA-748D-E6DD52D7B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3B36D-9E00-3969-D7BB-6999E4A4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F1FA1-7A3F-8C2F-0851-AD049046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F5413-5130-1C30-F44D-531F08AB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EEC4-BEC1-B3B0-5C0B-CD7CF60D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378CA-9E2D-2739-E60A-3BFDBF60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B8DB2-53DF-57C6-8767-6DBB3658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D7605-295F-A090-F045-BDFB0FBF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2B80F-F8E3-2B78-9820-F62CD4F6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5D9F1-CBFD-AD9F-F31F-9B84F651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E8B20-0599-52A7-61C3-3D1C8C1F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F87B-BF46-6837-7CB1-92806CDC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B8A98-705C-47D4-18BC-115FEA79E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A91E2-5A7B-7A6D-87E8-1FF20F583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D35CD-046C-3CB6-FDAE-A88C5CA6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05ABB-1391-A61C-7247-967D2005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4D15E-062F-63CC-DA94-FD64D542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3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36D0-542D-68FE-3EFE-976EDF09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8544E-0037-0117-C3A5-47F5A3F80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38824-88A2-4AA6-1C3E-DEEA253FA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70D04-DB97-898A-6711-35CB72B4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361C-26DF-99DE-33A3-2E66878E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0E8ED-02A2-6FA7-01C1-A9A81968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8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BFDEC-CDD0-533B-CAEC-31B9A8C0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26D33-E3DB-251C-EC93-65E3EF21F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BC315-1507-0F74-67E2-76F459931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5D75-E2AC-491D-AF14-81CB9986F6E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07FA8-0480-8A97-2409-42CB690B7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01B2D-09DE-A954-998A-BD160B7A9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78B9E-43E5-487F-BB27-2A32EACC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AFD6-A34F-C3E4-1BE2-856EC787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03AC1-6A01-D16F-6AA2-1D8A2FBD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DOAS, PROA, PRAK and LC  Service Training</a:t>
            </a:r>
          </a:p>
        </p:txBody>
      </p:sp>
    </p:spTree>
    <p:extLst>
      <p:ext uri="{BB962C8B-B14F-4D97-AF65-F5344CB8AC3E}">
        <p14:creationId xmlns:p14="http://schemas.microsoft.com/office/powerpoint/2010/main" val="47765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7A017F-BD41-447B-A877-3FFDDE4B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24" y="2142361"/>
            <a:ext cx="5252041" cy="214108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PROA STARTUP, TECH SUPPORT, AND SERVICE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8BC79-CD74-4F96-B613-671D91586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262" y="653856"/>
            <a:ext cx="7400385" cy="55502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121636-88FF-44CF-98DE-1067DFB30FFD}"/>
              </a:ext>
            </a:extLst>
          </p:cNvPr>
          <p:cNvSpPr/>
          <p:nvPr/>
        </p:nvSpPr>
        <p:spPr>
          <a:xfrm>
            <a:off x="361950" y="625683"/>
            <a:ext cx="1323975" cy="384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9845F2-69ED-4972-AA9D-ECB16EB982C9}"/>
              </a:ext>
            </a:extLst>
          </p:cNvPr>
          <p:cNvCxnSpPr>
            <a:cxnSpLocks/>
          </p:cNvCxnSpPr>
          <p:nvPr/>
        </p:nvCxnSpPr>
        <p:spPr>
          <a:xfrm>
            <a:off x="361950" y="4283449"/>
            <a:ext cx="47486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5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04A8-E1EB-EC40-9B6D-BED0BD70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3" y="304232"/>
            <a:ext cx="11721407" cy="67482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START-UP PRE-START CHECKLIST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4AFBBC-EA7A-4FE9-99F2-DAB3B9C02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5" y="1255015"/>
            <a:ext cx="3432537" cy="444210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15ADC6-3886-4471-8A8A-1FBE9B2A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186" y="1255015"/>
            <a:ext cx="3432537" cy="444210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7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04A8-E1EB-EC40-9B6D-BED0BD70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32" y="304232"/>
            <a:ext cx="11693698" cy="69329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START-UP CHECK, TEST, AND STARTUP FORM</a:t>
            </a:r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FB253A2E-BB3F-44F7-BFDD-AD685B5F1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31" y="1394690"/>
            <a:ext cx="3321923" cy="429895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F6598B-2D1D-474B-BACB-060E37E3F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319" y="1394687"/>
            <a:ext cx="3321924" cy="429896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DF9323-7D27-4F61-BDFF-78BC382A7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688" y="1394690"/>
            <a:ext cx="3321924" cy="429896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9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DCCC69-E7AE-4AAA-A281-FAA2F3F85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5" y="1193532"/>
            <a:ext cx="3349408" cy="433452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D3B975-A38D-43AF-BA4E-88F4D2D3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43" y="1193532"/>
            <a:ext cx="3349408" cy="433452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73155D-7001-4D9B-9ED7-76EBBEDBB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861" y="1193533"/>
            <a:ext cx="3454813" cy="4334527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59EE80-763D-8429-F7BF-CCC75B9F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71E0B7-D4A3-68D9-4097-43EFB5649756}"/>
              </a:ext>
            </a:extLst>
          </p:cNvPr>
          <p:cNvSpPr txBox="1">
            <a:spLocks/>
          </p:cNvSpPr>
          <p:nvPr/>
        </p:nvSpPr>
        <p:spPr>
          <a:xfrm>
            <a:off x="374432" y="304232"/>
            <a:ext cx="11693698" cy="69329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START-UP CHECK, TEST, AND STARTUP FORM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Rif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04A8-E1EB-EC40-9B6D-BED0BD70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07" y="303215"/>
            <a:ext cx="11846206" cy="1078002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START-UP REQUIREMENTS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FDFDB3-8995-A51A-DBD5-1CADB1887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8" y="1305017"/>
            <a:ext cx="11915775" cy="4283505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D7FF7AA-F321-9191-2938-B7F7CEA4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457417"/>
            <a:ext cx="11915775" cy="428350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926157-52A8-0702-5875-37ACDF7E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609817"/>
            <a:ext cx="11915775" cy="4283505"/>
          </a:xfr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B56E601E-9F3C-594B-7036-594C63D87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98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0" descr="P6L1TB1bA#y1">
            <a:extLst>
              <a:ext uri="{FF2B5EF4-FFF2-40B4-BE49-F238E27FC236}">
                <a16:creationId xmlns:a16="http://schemas.microsoft.com/office/drawing/2014/main" id="{E11E3163-1A63-2E2B-1987-550F68FB6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2067017"/>
            <a:ext cx="2289175" cy="155575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F9FAFA"/>
                </a:solidFill>
                <a:effectLst/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UNIT STARTUP PROCEDURES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DADEB87-2E35-E11E-E7E0-E62F4624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8" y="1762217"/>
            <a:ext cx="11915775" cy="4283505"/>
          </a:xfr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5DBE0B21-568B-12FF-8241-11DB8252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8" y="1914617"/>
            <a:ext cx="11915775" cy="4283505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10169F-870E-9911-8228-8F8BDCE4B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" y="1577286"/>
            <a:ext cx="12044680" cy="37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04A8-E1EB-EC40-9B6D-BED0BD70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304232"/>
            <a:ext cx="11846206" cy="1078002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START-UP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FDFDB3-8995-A51A-DBD5-1CADB1887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8" y="1305017"/>
            <a:ext cx="11915775" cy="4283505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D7FF7AA-F321-9191-2938-B7F7CEA4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457417"/>
            <a:ext cx="11915775" cy="428350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926157-52A8-0702-5875-37ACDF7E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609817"/>
            <a:ext cx="11915775" cy="42835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5AF0CA-EA7C-B74B-436F-390F9D9AD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74" y="1288117"/>
            <a:ext cx="11993526" cy="43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04A8-E1EB-EC40-9B6D-BED0BD70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304232"/>
            <a:ext cx="11846206" cy="1078002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START-UP REQUIREMENTS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FDFDB3-8995-A51A-DBD5-1CADB1887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8" y="1305017"/>
            <a:ext cx="11915775" cy="4283505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D7FF7AA-F321-9191-2938-B7F7CEA4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457417"/>
            <a:ext cx="11915775" cy="428350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926157-52A8-0702-5875-37ACDF7E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609817"/>
            <a:ext cx="11915775" cy="42835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9C05F5-72E8-A739-DAD3-2FBEB943A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895794"/>
            <a:ext cx="12072938" cy="51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04A8-E1EB-EC40-9B6D-BED0BD70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304232"/>
            <a:ext cx="11846206" cy="1078002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START-UP REQUIREMENTS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FDFDB3-8995-A51A-DBD5-1CADB1887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8" y="1305017"/>
            <a:ext cx="11915775" cy="4283505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D7FF7AA-F321-9191-2938-B7F7CEA4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457417"/>
            <a:ext cx="11915775" cy="428350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926157-52A8-0702-5875-37ACDF7E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609817"/>
            <a:ext cx="11915775" cy="42835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BE3A93-5578-BC32-1945-A3F9E5B63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" y="1507336"/>
            <a:ext cx="12044680" cy="408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04A8-E1EB-EC40-9B6D-BED0BD70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304232"/>
            <a:ext cx="11846206" cy="1078002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START-UP REQUIREMENTS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FDFDB3-8995-A51A-DBD5-1CADB1887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8" y="1305017"/>
            <a:ext cx="11915775" cy="4283505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D7FF7AA-F321-9191-2938-B7F7CEA4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457417"/>
            <a:ext cx="11915775" cy="428350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926157-52A8-0702-5875-37ACDF7E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609817"/>
            <a:ext cx="11915775" cy="42835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D8433-3105-807A-AFE0-BC978AE8C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61" y="1580535"/>
            <a:ext cx="10264877" cy="36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04A8-E1EB-EC40-9B6D-BED0BD70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304232"/>
            <a:ext cx="11846206" cy="1078002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START-UP REQUIREMENTS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FDFDB3-8995-A51A-DBD5-1CADB1887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8" y="1305017"/>
            <a:ext cx="11915775" cy="4283505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D7FF7AA-F321-9191-2938-B7F7CEA4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457417"/>
            <a:ext cx="11915775" cy="428350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926157-52A8-0702-5875-37ACDF7E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609817"/>
            <a:ext cx="11915775" cy="42835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1E0F40-BFF6-F624-3ADF-767805058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8" y="964677"/>
            <a:ext cx="12054841" cy="498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56AD-0F5A-C24C-862D-311D71B9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3429000"/>
            <a:ext cx="11452634" cy="1302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ADDISON TECHNICAL SUPPORT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D95015-5E8C-402A-8C10-620A7FF3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007843" y="1191928"/>
            <a:ext cx="218273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04A8-E1EB-EC40-9B6D-BED0BD70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304232"/>
            <a:ext cx="11846206" cy="1078002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START-UP REQUIREMENTS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FDFDB3-8995-A51A-DBD5-1CADB1887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8" y="1305017"/>
            <a:ext cx="11915775" cy="4283505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D7FF7AA-F321-9191-2938-B7F7CEA4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457417"/>
            <a:ext cx="11915775" cy="4283505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926157-52A8-0702-5875-37ACDF7E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8" y="1609817"/>
            <a:ext cx="11915775" cy="42835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76C548-21C8-B635-0E27-34573F675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0857"/>
            <a:ext cx="12192000" cy="52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D95015-5E8C-402A-8C10-620A7FF3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/>
        </p:blipFill>
        <p:spPr bwMode="auto">
          <a:xfrm>
            <a:off x="2669309" y="726479"/>
            <a:ext cx="6683795" cy="478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56AD-0F5A-C24C-862D-311D71B9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3429000"/>
            <a:ext cx="11452634" cy="1302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PREVENTATIVE MAINTENANCE</a:t>
            </a:r>
          </a:p>
        </p:txBody>
      </p:sp>
    </p:spTree>
    <p:extLst>
      <p:ext uri="{BB962C8B-B14F-4D97-AF65-F5344CB8AC3E}">
        <p14:creationId xmlns:p14="http://schemas.microsoft.com/office/powerpoint/2010/main" val="22496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50E5-C2C8-444D-B3A6-5C20710A1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05" y="1573619"/>
            <a:ext cx="11693893" cy="43806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400" b="0" dirty="0">
                <a:latin typeface="Arial Nova Cond Light" panose="020B0306020202020204" pitchFamily="34" charset="0"/>
              </a:rPr>
              <a:t> </a:t>
            </a:r>
            <a:r>
              <a:rPr lang="en-US" b="0" dirty="0"/>
              <a:t>Filters: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0" dirty="0"/>
              <a:t> Must be checked at least once a month on commercial operations</a:t>
            </a:r>
          </a:p>
          <a:p>
            <a:pPr marL="457200" lvl="1" indent="0">
              <a:buNone/>
            </a:pPr>
            <a:endParaRPr lang="en-US" sz="28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 Condensate Drain / Pan: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0" dirty="0"/>
              <a:t> Should always be checked whenever filters are changed to ensure the </a:t>
            </a:r>
            <a:r>
              <a:rPr lang="en-US" sz="2800" b="0" dirty="0">
                <a:solidFill>
                  <a:schemeClr val="bg1"/>
                </a:solidFill>
              </a:rPr>
              <a:t>.</a:t>
            </a:r>
            <a:r>
              <a:rPr lang="en-US" sz="2800" b="0" dirty="0"/>
              <a:t>condensate is draining properly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0" dirty="0"/>
              <a:t> The condensate pan should be cleaned and flushed every six (6) months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53C17E-E3ED-442F-94F0-CE72A5197B68}"/>
              </a:ext>
            </a:extLst>
          </p:cNvPr>
          <p:cNvSpPr txBox="1">
            <a:spLocks/>
          </p:cNvSpPr>
          <p:nvPr/>
        </p:nvSpPr>
        <p:spPr>
          <a:xfrm>
            <a:off x="154805" y="369248"/>
            <a:ext cx="11693893" cy="78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PREVENTATIVE MAINTENANCE SERVICE ON EQUIPMENT</a:t>
            </a:r>
          </a:p>
        </p:txBody>
      </p:sp>
    </p:spTree>
    <p:extLst>
      <p:ext uri="{BB962C8B-B14F-4D97-AF65-F5344CB8AC3E}">
        <p14:creationId xmlns:p14="http://schemas.microsoft.com/office/powerpoint/2010/main" val="9878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50E5-C2C8-444D-B3A6-5C20710A1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05" y="1573618"/>
            <a:ext cx="5259349" cy="23919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400" b="0" dirty="0">
                <a:latin typeface="Arial Nova Cond Light" panose="020B0306020202020204" pitchFamily="34" charset="0"/>
              </a:rPr>
              <a:t> Condensate P- Trap(s):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50" b="0" dirty="0">
              <a:latin typeface="Arial Nova Cond Light" panose="020B0306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0" dirty="0">
                <a:latin typeface="Arial Nova Cond Light" panose="020B0306020202020204" pitchFamily="34" charset="0"/>
              </a:rPr>
              <a:t> Condensate “trap” drain line must adhere to factory insulation guidelines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53C17E-E3ED-442F-94F0-CE72A5197B68}"/>
              </a:ext>
            </a:extLst>
          </p:cNvPr>
          <p:cNvSpPr txBox="1">
            <a:spLocks/>
          </p:cNvSpPr>
          <p:nvPr/>
        </p:nvSpPr>
        <p:spPr>
          <a:xfrm>
            <a:off x="154805" y="369248"/>
            <a:ext cx="11693893" cy="78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PREVENTATIVE MAINTENANCE SERVICE ON EQUIPMENT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1BDD0-72A6-4A8C-99ED-92F695AE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669" y="1282974"/>
            <a:ext cx="5156680" cy="43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50E5-C2C8-444D-B3A6-5C20710A1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05" y="1403927"/>
            <a:ext cx="11693893" cy="44519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400" b="0" dirty="0">
                <a:latin typeface="Arial Nova Cond Light" panose="020B0306020202020204" pitchFamily="34" charset="0"/>
              </a:rPr>
              <a:t> </a:t>
            </a:r>
            <a:r>
              <a:rPr lang="en-US" b="0" dirty="0"/>
              <a:t>Contactor Points: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0" dirty="0"/>
              <a:t> Check twice (2) a year</a:t>
            </a:r>
          </a:p>
          <a:p>
            <a:pPr marL="457200" lvl="1" indent="0">
              <a:buNone/>
            </a:pPr>
            <a:endParaRPr lang="en-US" sz="28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 Supply / Exhaust Fans: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0" dirty="0"/>
              <a:t> Be alert for any noise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 ECW Wheel: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0" dirty="0"/>
              <a:t> Must be checked at least once (1) a month on commercial operations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53C17E-E3ED-442F-94F0-CE72A5197B68}"/>
              </a:ext>
            </a:extLst>
          </p:cNvPr>
          <p:cNvSpPr txBox="1">
            <a:spLocks/>
          </p:cNvSpPr>
          <p:nvPr/>
        </p:nvSpPr>
        <p:spPr>
          <a:xfrm>
            <a:off x="154805" y="369247"/>
            <a:ext cx="11693893" cy="80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PREVENTATIVE MAINTENANCE SERVICE ON EQUIPMENT</a:t>
            </a:r>
          </a:p>
        </p:txBody>
      </p:sp>
    </p:spTree>
    <p:extLst>
      <p:ext uri="{BB962C8B-B14F-4D97-AF65-F5344CB8AC3E}">
        <p14:creationId xmlns:p14="http://schemas.microsoft.com/office/powerpoint/2010/main" val="5753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50E5-C2C8-444D-B3A6-5C20710A1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05" y="1403927"/>
            <a:ext cx="11693893" cy="44519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 Refrigerant Pressure: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0" dirty="0"/>
              <a:t> Check at any time unit does not seem to be performing at top efficiency</a:t>
            </a:r>
          </a:p>
          <a:p>
            <a:pPr marL="457200" lvl="1" indent="0">
              <a:buNone/>
            </a:pPr>
            <a:endParaRPr lang="en-US" sz="28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 Condenser Fan: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0" dirty="0"/>
              <a:t> Check for correct rotation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 Condenser Fan Speed Control: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0" dirty="0"/>
              <a:t> Check for correct operation per head pressure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53C17E-E3ED-442F-94F0-CE72A5197B68}"/>
              </a:ext>
            </a:extLst>
          </p:cNvPr>
          <p:cNvSpPr txBox="1">
            <a:spLocks/>
          </p:cNvSpPr>
          <p:nvPr/>
        </p:nvSpPr>
        <p:spPr>
          <a:xfrm>
            <a:off x="154805" y="369247"/>
            <a:ext cx="11693893" cy="80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PREVENTATIVE MAINTENANCE SERVICE ON EQUIPMENT</a:t>
            </a:r>
          </a:p>
        </p:txBody>
      </p:sp>
    </p:spTree>
    <p:extLst>
      <p:ext uri="{BB962C8B-B14F-4D97-AF65-F5344CB8AC3E}">
        <p14:creationId xmlns:p14="http://schemas.microsoft.com/office/powerpoint/2010/main" val="12729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2A71-9CE2-74E8-2144-B626596A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95" y="288404"/>
            <a:ext cx="6963137" cy="1325563"/>
          </a:xfrm>
        </p:spPr>
        <p:txBody>
          <a:bodyPr/>
          <a:lstStyle/>
          <a:p>
            <a:r>
              <a:rPr lang="en-US" dirty="0"/>
              <a:t>Factory Service Training 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70B96-29C4-F6A7-CFE5-36D9DCA17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14-16, 2023</a:t>
            </a:r>
          </a:p>
          <a:p>
            <a:r>
              <a:rPr lang="en-US" dirty="0"/>
              <a:t>February 20-22, 2024</a:t>
            </a:r>
          </a:p>
          <a:p>
            <a:r>
              <a:rPr lang="en-US" dirty="0"/>
              <a:t>March 19-21, 2024</a:t>
            </a:r>
          </a:p>
          <a:p>
            <a:r>
              <a:rPr lang="en-US" dirty="0"/>
              <a:t>April 23-25, 2024</a:t>
            </a:r>
          </a:p>
        </p:txBody>
      </p:sp>
    </p:spTree>
    <p:extLst>
      <p:ext uri="{BB962C8B-B14F-4D97-AF65-F5344CB8AC3E}">
        <p14:creationId xmlns:p14="http://schemas.microsoft.com/office/powerpoint/2010/main" val="96864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2A71-9CE2-74E8-2144-B626596A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53" y="313396"/>
            <a:ext cx="6963137" cy="1325563"/>
          </a:xfrm>
        </p:spPr>
        <p:txBody>
          <a:bodyPr/>
          <a:lstStyle/>
          <a:p>
            <a:r>
              <a:rPr lang="en-US" dirty="0"/>
              <a:t>Factory Service Training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B6796B-474A-EBC8-6091-B7C3D41E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43" y="12206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1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2A71-9CE2-74E8-2144-B626596A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58" y="309369"/>
            <a:ext cx="6963137" cy="1325563"/>
          </a:xfrm>
        </p:spPr>
        <p:txBody>
          <a:bodyPr/>
          <a:lstStyle/>
          <a:p>
            <a:r>
              <a:rPr lang="en-US" dirty="0"/>
              <a:t>Factory Service Training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475DC5-621C-5CDA-88C8-46A3DDE0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2" y="106988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746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D19F-0616-24A9-CD47-A72C0DEB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45" y="2368380"/>
            <a:ext cx="7742217" cy="212123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7540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CCBBD-98CE-4F01-BD8B-B4A9CCE2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29" y="365126"/>
            <a:ext cx="11730245" cy="92075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ADDISON TECHNICAL SUPPORT DEPARTMENT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AE0F-AB00-4440-AB9C-C33226D96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1792413"/>
            <a:ext cx="11516140" cy="3626259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Addison General Office Phone: (407) 292-4400</a:t>
            </a:r>
          </a:p>
          <a:p>
            <a:pPr marL="0" lvl="0" indent="0">
              <a:buNone/>
            </a:pP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Technical Support Specialist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 Krikorian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(Ext.413) </a:t>
            </a:r>
          </a:p>
          <a:p>
            <a:pPr lvl="0">
              <a:buFont typeface="Wingdings" pitchFamily="2" charset="2"/>
              <a:buChar char="§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Email: ekrikorian@addison-hvac.com</a:t>
            </a:r>
          </a:p>
          <a:p>
            <a:pPr marL="0" lvl="0" indent="0">
              <a:buNone/>
            </a:pP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Technical Support Specialist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Stephen Montville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(Ext.463)</a:t>
            </a:r>
          </a:p>
          <a:p>
            <a:pPr lvl="0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Email: stephen.montville@addison-hvac.com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2A71-9CE2-74E8-2144-B626596A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8218"/>
            <a:ext cx="6963137" cy="1325563"/>
          </a:xfrm>
        </p:spPr>
        <p:txBody>
          <a:bodyPr/>
          <a:lstStyle/>
          <a:p>
            <a:r>
              <a:rPr lang="en-US" dirty="0"/>
              <a:t>Technical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70B96-29C4-F6A7-CFE5-36D9DCA1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97" y="1298021"/>
            <a:ext cx="7939889" cy="4479948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</a:rPr>
              <a:t>Always have model and serial number of units when calling or emailing.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</a:rPr>
              <a:t>Need to contact our tech support team for ALC program request changes.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Will need to fill out a form.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</a:rPr>
              <a:t>What is the normal turnaround time for ALC program change is 2 weeks from receipt of PO.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9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2A71-9CE2-74E8-2144-B626596A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87" y="314992"/>
            <a:ext cx="6963137" cy="1325563"/>
          </a:xfrm>
        </p:spPr>
        <p:txBody>
          <a:bodyPr/>
          <a:lstStyle/>
          <a:p>
            <a:r>
              <a:rPr lang="en-US" dirty="0"/>
              <a:t>Technical Support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7C60BE-A976-2888-13E0-54289B7FE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086" y="977774"/>
            <a:ext cx="3583940" cy="5024674"/>
          </a:xfrm>
        </p:spPr>
      </p:pic>
    </p:spTree>
    <p:extLst>
      <p:ext uri="{BB962C8B-B14F-4D97-AF65-F5344CB8AC3E}">
        <p14:creationId xmlns:p14="http://schemas.microsoft.com/office/powerpoint/2010/main" val="344801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22A71-9CE2-74E8-2144-B626596A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63" y="288404"/>
            <a:ext cx="80575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TECHNICAL SUPPORT</a:t>
            </a:r>
            <a:br>
              <a:rPr lang="en-US" sz="3200" dirty="0">
                <a:latin typeface="Open Sans" panose="020B0606030504020204" pitchFamily="34" charset="0"/>
              </a:rPr>
            </a:br>
            <a:br>
              <a:rPr lang="en-US" sz="3200" dirty="0">
                <a:latin typeface="Open Sans" panose="020B0606030504020204" pitchFamily="34" charset="0"/>
              </a:rPr>
            </a:br>
            <a:r>
              <a:rPr lang="en-US" sz="2400" dirty="0">
                <a:effectLst/>
                <a:latin typeface="Open Sans" panose="020B0606030504020204" pitchFamily="34" charset="0"/>
              </a:rPr>
              <a:t>What are the frequent questions </a:t>
            </a:r>
            <a:r>
              <a:rPr lang="en-US" sz="2400" dirty="0">
                <a:latin typeface="Open Sans" panose="020B0606030504020204" pitchFamily="34" charset="0"/>
              </a:rPr>
              <a:t>we</a:t>
            </a:r>
            <a:r>
              <a:rPr lang="en-US" sz="2400" dirty="0">
                <a:effectLst/>
                <a:latin typeface="Open Sans" panose="020B0606030504020204" pitchFamily="34" charset="0"/>
              </a:rPr>
              <a:t> get asked.</a:t>
            </a:r>
            <a:br>
              <a:rPr lang="en-US" sz="3200" dirty="0">
                <a:effectLst/>
              </a:rPr>
            </a:br>
            <a:endParaRPr lang="en-US" sz="3200" dirty="0">
              <a:latin typeface="Open Sans" panose="020B06060305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6D4956-BFD0-074D-DDBF-5B99CF80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Literature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0" dirty="0"/>
              <a:t>Wiring Diagrams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0" dirty="0"/>
              <a:t>Installation Operation &amp; Maintenance Manual (IO&amp;M)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Size of Unit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 Age of Unit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9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6D4956-BFD0-074D-DDBF-5B99CF80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88DBF-E856-5828-7700-54420A0C5CFB}"/>
              </a:ext>
            </a:extLst>
          </p:cNvPr>
          <p:cNvSpPr txBox="1"/>
          <p:nvPr/>
        </p:nvSpPr>
        <p:spPr>
          <a:xfrm>
            <a:off x="644434" y="1825625"/>
            <a:ext cx="819476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 in Determining Part Required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Assist with Diagnosing the Problem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Assist Field Service Tech at Start-up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459474-9A93-ECC6-0AC1-1619AD4B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87" y="314992"/>
            <a:ext cx="6963137" cy="1325563"/>
          </a:xfrm>
        </p:spPr>
        <p:txBody>
          <a:bodyPr/>
          <a:lstStyle/>
          <a:p>
            <a:r>
              <a:rPr lang="en-US" dirty="0"/>
              <a:t>Technical Support </a:t>
            </a:r>
          </a:p>
        </p:txBody>
      </p:sp>
    </p:spTree>
    <p:extLst>
      <p:ext uri="{BB962C8B-B14F-4D97-AF65-F5344CB8AC3E}">
        <p14:creationId xmlns:p14="http://schemas.microsoft.com/office/powerpoint/2010/main" val="391453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21C9-6E6A-5040-8DF7-DD0E96B4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84" y="288123"/>
            <a:ext cx="11693893" cy="1069039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TECHNICAL</a:t>
            </a:r>
            <a:r>
              <a:rPr lang="en-US" sz="4000" b="1" dirty="0"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 SUPPORT REQUIRED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A6EB0-4295-8D4E-8BDF-E0405C7D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84" y="1793392"/>
            <a:ext cx="8036294" cy="35293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Serial Number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 break down (200403901001)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two (2) digits represent the year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Second two (2) digits represent the month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Model &amp; Serial Number From Serial Tag*</a:t>
            </a:r>
          </a:p>
          <a:p>
            <a:pPr marL="0" indent="0">
              <a:buNone/>
            </a:pPr>
            <a:endParaRPr lang="en-US" sz="4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7224AF8-F5E4-4F11-8643-2004D3E2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613" y="1842403"/>
            <a:ext cx="3917482" cy="31731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DF5E129-571D-4BB2-AE6A-D7BEC6EF9465}"/>
              </a:ext>
            </a:extLst>
          </p:cNvPr>
          <p:cNvSpPr/>
          <p:nvPr/>
        </p:nvSpPr>
        <p:spPr>
          <a:xfrm>
            <a:off x="10212306" y="1711105"/>
            <a:ext cx="1158843" cy="6880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50E5-C2C8-444D-B3A6-5C20710A1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81" y="1514763"/>
            <a:ext cx="12037195" cy="43566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3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Size of Unit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Age of Unit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Assist in Determining Part Required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Assist with Diagnosing the Problem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Assist Field Service Tech at Start-up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53C17E-E3ED-442F-94F0-CE72A5197B68}"/>
              </a:ext>
            </a:extLst>
          </p:cNvPr>
          <p:cNvSpPr txBox="1">
            <a:spLocks/>
          </p:cNvSpPr>
          <p:nvPr/>
        </p:nvSpPr>
        <p:spPr>
          <a:xfrm>
            <a:off x="308809" y="288123"/>
            <a:ext cx="11693893" cy="1069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 Nova Cond Light" panose="020B0306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TECHNICAL SUPPORT OFFERS ASSISTANCE WITH…</a:t>
            </a:r>
          </a:p>
        </p:txBody>
      </p:sp>
    </p:spTree>
    <p:extLst>
      <p:ext uri="{BB962C8B-B14F-4D97-AF65-F5344CB8AC3E}">
        <p14:creationId xmlns:p14="http://schemas.microsoft.com/office/powerpoint/2010/main" val="14749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Widescreen</PresentationFormat>
  <Paragraphs>104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Nova Cond Light</vt:lpstr>
      <vt:lpstr>Calibri</vt:lpstr>
      <vt:lpstr>Calibri Light</vt:lpstr>
      <vt:lpstr>Open Sans</vt:lpstr>
      <vt:lpstr>Rift</vt:lpstr>
      <vt:lpstr>Wingdings</vt:lpstr>
      <vt:lpstr>Office Theme</vt:lpstr>
      <vt:lpstr>REP TRAINING </vt:lpstr>
      <vt:lpstr>ADDISON TECHNICAL SUPPORT</vt:lpstr>
      <vt:lpstr>ADDISON TECHNICAL SUPPORT DEPARTMENT CONTACTS</vt:lpstr>
      <vt:lpstr>Technical Support </vt:lpstr>
      <vt:lpstr>Technical Support </vt:lpstr>
      <vt:lpstr>TECHNICAL SUPPORT  What are the frequent questions we get asked. </vt:lpstr>
      <vt:lpstr>Technical Support </vt:lpstr>
      <vt:lpstr>TECHNICAL SUPPORT REQUIRED INFORMATION</vt:lpstr>
      <vt:lpstr>PowerPoint Presentation</vt:lpstr>
      <vt:lpstr>PROA STARTUP, TECH SUPPORT, AND SERVICE</vt:lpstr>
      <vt:lpstr>START-UP PRE-START CHECKLIST</vt:lpstr>
      <vt:lpstr>START-UP CHECK, TEST, AND STARTUP FORM</vt:lpstr>
      <vt:lpstr>PowerPoint Presentation</vt:lpstr>
      <vt:lpstr>START-UP REQUIREMENTS</vt:lpstr>
      <vt:lpstr>START-UP REQUIREMENTS</vt:lpstr>
      <vt:lpstr>START-UP REQUIREMENTS</vt:lpstr>
      <vt:lpstr>START-UP REQUIREMENTS</vt:lpstr>
      <vt:lpstr>START-UP REQUIREMENTS</vt:lpstr>
      <vt:lpstr>START-UP REQUIREMENTS</vt:lpstr>
      <vt:lpstr>START-UP REQUIREMENTS</vt:lpstr>
      <vt:lpstr>PREVENTATIVE MAINTENANCE</vt:lpstr>
      <vt:lpstr>PowerPoint Presentation</vt:lpstr>
      <vt:lpstr>PowerPoint Presentation</vt:lpstr>
      <vt:lpstr>PowerPoint Presentation</vt:lpstr>
      <vt:lpstr>PowerPoint Presentation</vt:lpstr>
      <vt:lpstr>Factory Service Training Dates </vt:lpstr>
      <vt:lpstr>Factory Service Training  </vt:lpstr>
      <vt:lpstr>Factory Service Training 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 TRAINING </dc:title>
  <dc:creator>Shelly Boyd-Fairless</dc:creator>
  <cp:lastModifiedBy>Shelly Boyd-Fairless</cp:lastModifiedBy>
  <cp:revision>1</cp:revision>
  <dcterms:created xsi:type="dcterms:W3CDTF">2023-10-17T20:49:13Z</dcterms:created>
  <dcterms:modified xsi:type="dcterms:W3CDTF">2023-10-17T20:49:38Z</dcterms:modified>
</cp:coreProperties>
</file>